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sldIdLst>
    <p:sldId id="257" r:id="rId2"/>
    <p:sldId id="258" r:id="rId3"/>
    <p:sldId id="259" r:id="rId4"/>
    <p:sldId id="260" r:id="rId5"/>
    <p:sldId id="261" r:id="rId6"/>
    <p:sldId id="344" r:id="rId7"/>
    <p:sldId id="343" r:id="rId8"/>
    <p:sldId id="262" r:id="rId9"/>
    <p:sldId id="341" r:id="rId10"/>
    <p:sldId id="348" r:id="rId11"/>
    <p:sldId id="349" r:id="rId12"/>
    <p:sldId id="345" r:id="rId13"/>
    <p:sldId id="346" r:id="rId14"/>
    <p:sldId id="342" r:id="rId15"/>
    <p:sldId id="263" r:id="rId16"/>
    <p:sldId id="264" r:id="rId17"/>
    <p:sldId id="266" r:id="rId18"/>
    <p:sldId id="273" r:id="rId19"/>
    <p:sldId id="265" r:id="rId20"/>
    <p:sldId id="267" r:id="rId21"/>
    <p:sldId id="268" r:id="rId22"/>
    <p:sldId id="269" r:id="rId23"/>
    <p:sldId id="270" r:id="rId24"/>
    <p:sldId id="271" r:id="rId25"/>
    <p:sldId id="272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47" r:id="rId69"/>
    <p:sldId id="316" r:id="rId70"/>
    <p:sldId id="317" r:id="rId71"/>
    <p:sldId id="318" r:id="rId72"/>
    <p:sldId id="319" r:id="rId73"/>
    <p:sldId id="320" r:id="rId74"/>
    <p:sldId id="321" r:id="rId75"/>
    <p:sldId id="322" r:id="rId76"/>
    <p:sldId id="323" r:id="rId77"/>
    <p:sldId id="324" r:id="rId78"/>
    <p:sldId id="325" r:id="rId79"/>
    <p:sldId id="326" r:id="rId80"/>
    <p:sldId id="327" r:id="rId81"/>
    <p:sldId id="328" r:id="rId82"/>
    <p:sldId id="329" r:id="rId83"/>
    <p:sldId id="330" r:id="rId84"/>
    <p:sldId id="331" r:id="rId85"/>
    <p:sldId id="332" r:id="rId86"/>
    <p:sldId id="334" r:id="rId87"/>
    <p:sldId id="335" r:id="rId88"/>
    <p:sldId id="336" r:id="rId89"/>
    <p:sldId id="337" r:id="rId90"/>
    <p:sldId id="338" r:id="rId91"/>
    <p:sldId id="339" r:id="rId92"/>
    <p:sldId id="340" r:id="rId9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610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BF4523-A6F4-42C8-9C93-6C23BA810057}" type="datetimeFigureOut">
              <a:rPr lang="en-MY" smtClean="0"/>
              <a:t>25/9/2014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0143B-C07C-42E7-9BE8-981959A07D7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81279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50143B-C07C-42E7-9BE8-981959A07D78}" type="slidenum">
              <a:rPr lang="en-MY" smtClean="0"/>
              <a:t>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32552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EB504-727C-421D-9E88-1F2CE69AF8F2}" type="datetimeFigureOut">
              <a:rPr lang="en-US" smtClean="0"/>
              <a:pPr/>
              <a:t>9/25/2014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4BF9-5E7D-418E-AE38-3A639D37760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EB504-727C-421D-9E88-1F2CE69AF8F2}" type="datetimeFigureOut">
              <a:rPr lang="en-US" smtClean="0"/>
              <a:pPr/>
              <a:t>9/25/2014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4BF9-5E7D-418E-AE38-3A639D37760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EB504-727C-421D-9E88-1F2CE69AF8F2}" type="datetimeFigureOut">
              <a:rPr lang="en-US" smtClean="0"/>
              <a:pPr/>
              <a:t>9/25/2014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4BF9-5E7D-418E-AE38-3A639D37760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81EFC-840B-4755-B92A-9CFC5620CCA6}" type="datetime1">
              <a:rPr lang="en-US" altLang="zh-CN"/>
              <a:pPr>
                <a:defRPr/>
              </a:pPr>
              <a:t>9/25/2014</a:t>
            </a:fld>
            <a:endParaRPr lang="en-US" altLang="zh-CN" sz="180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6E4A1-EF10-4222-A287-03B3907F714E}" type="slidenum">
              <a:rPr lang="en-US" altLang="zh-CN"/>
              <a:pPr>
                <a:defRPr/>
              </a:pPr>
              <a:t>‹#›</a:t>
            </a:fld>
            <a:endParaRPr lang="en-US" altLang="zh-CN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EB504-727C-421D-9E88-1F2CE69AF8F2}" type="datetimeFigureOut">
              <a:rPr lang="en-US" smtClean="0"/>
              <a:pPr/>
              <a:t>9/25/2014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4BF9-5E7D-418E-AE38-3A639D37760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EB504-727C-421D-9E88-1F2CE69AF8F2}" type="datetimeFigureOut">
              <a:rPr lang="en-US" smtClean="0"/>
              <a:pPr/>
              <a:t>9/25/2014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4BF9-5E7D-418E-AE38-3A639D37760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EB504-727C-421D-9E88-1F2CE69AF8F2}" type="datetimeFigureOut">
              <a:rPr lang="en-US" smtClean="0"/>
              <a:pPr/>
              <a:t>9/25/2014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4BF9-5E7D-418E-AE38-3A639D37760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EB504-727C-421D-9E88-1F2CE69AF8F2}" type="datetimeFigureOut">
              <a:rPr lang="en-US" smtClean="0"/>
              <a:pPr/>
              <a:t>9/25/2014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4BF9-5E7D-418E-AE38-3A639D37760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EB504-727C-421D-9E88-1F2CE69AF8F2}" type="datetimeFigureOut">
              <a:rPr lang="en-US" smtClean="0"/>
              <a:pPr/>
              <a:t>9/25/2014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4BF9-5E7D-418E-AE38-3A639D37760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EB504-727C-421D-9E88-1F2CE69AF8F2}" type="datetimeFigureOut">
              <a:rPr lang="en-US" smtClean="0"/>
              <a:pPr/>
              <a:t>9/25/2014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4BF9-5E7D-418E-AE38-3A639D37760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EB504-727C-421D-9E88-1F2CE69AF8F2}" type="datetimeFigureOut">
              <a:rPr lang="en-US" smtClean="0"/>
              <a:pPr/>
              <a:t>9/25/2014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4BF9-5E7D-418E-AE38-3A639D37760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EB504-727C-421D-9E88-1F2CE69AF8F2}" type="datetimeFigureOut">
              <a:rPr lang="en-US" smtClean="0"/>
              <a:pPr/>
              <a:t>9/25/2014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4BF9-5E7D-418E-AE38-3A639D37760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EB504-727C-421D-9E88-1F2CE69AF8F2}" type="datetimeFigureOut">
              <a:rPr lang="en-US" smtClean="0"/>
              <a:pPr/>
              <a:t>9/25/2014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14BF9-5E7D-418E-AE38-3A639D377603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7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8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cott\Desktop\Vie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59756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cott\Desktop\Site Pl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 rot="2893503">
            <a:off x="3785874" y="1707813"/>
            <a:ext cx="2902293" cy="531864"/>
          </a:xfrm>
          <a:prstGeom prst="rect">
            <a:avLst/>
          </a:prstGeom>
          <a:solidFill>
            <a:srgbClr val="C00000">
              <a:alpha val="35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572132" y="1571618"/>
            <a:ext cx="128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PHASE 1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cott\Desktop\Site Pl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 rot="2893503">
            <a:off x="3401061" y="1659595"/>
            <a:ext cx="1977878" cy="895617"/>
          </a:xfrm>
          <a:prstGeom prst="rect">
            <a:avLst/>
          </a:prstGeom>
          <a:solidFill>
            <a:srgbClr val="C00000">
              <a:alpha val="35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500430" y="2928940"/>
            <a:ext cx="128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PHASE 2</a:t>
            </a:r>
            <a:endParaRPr lang="en-GB" sz="1400" dirty="0"/>
          </a:p>
        </p:txBody>
      </p:sp>
      <p:sp>
        <p:nvSpPr>
          <p:cNvPr id="5" name="Rectangle 4"/>
          <p:cNvSpPr/>
          <p:nvPr/>
        </p:nvSpPr>
        <p:spPr>
          <a:xfrm rot="8382937">
            <a:off x="4310521" y="2982083"/>
            <a:ext cx="1869260" cy="1635901"/>
          </a:xfrm>
          <a:prstGeom prst="rect">
            <a:avLst/>
          </a:prstGeom>
          <a:solidFill>
            <a:srgbClr val="C00000">
              <a:alpha val="35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cott\Desktop\Site Pl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928926" y="4071948"/>
            <a:ext cx="1500198" cy="928694"/>
          </a:xfrm>
          <a:prstGeom prst="rect">
            <a:avLst/>
          </a:prstGeom>
          <a:solidFill>
            <a:srgbClr val="C00000">
              <a:alpha val="35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500430" y="3786196"/>
            <a:ext cx="500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SITE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cott\Desktop\Micro Si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357172"/>
            <a:ext cx="5254642" cy="4395491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 flipV="1">
            <a:off x="1928794" y="2000246"/>
            <a:ext cx="5715040" cy="28575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>
            <a:off x="7429520" y="2214560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 flipV="1">
            <a:off x="1928794" y="2285998"/>
            <a:ext cx="1588" cy="5168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000232" y="714362"/>
            <a:ext cx="1643074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5572132" y="4214824"/>
            <a:ext cx="1643074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142844" y="4572014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SECTION A – A’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900" y="4071948"/>
            <a:ext cx="768098" cy="66294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785918" y="2786064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7500958" y="2428874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A’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cott\Desktop\Site Sec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1553759"/>
            <a:ext cx="9456785" cy="246461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42844" y="4572014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SECTION A – A’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7" t="16605" r="22950" b="22033"/>
          <a:stretch/>
        </p:blipFill>
        <p:spPr>
          <a:xfrm>
            <a:off x="755580" y="159366"/>
            <a:ext cx="4866617" cy="36874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8" name="TextBox 57"/>
          <p:cNvSpPr txBox="1"/>
          <p:nvPr/>
        </p:nvSpPr>
        <p:spPr>
          <a:xfrm>
            <a:off x="5755187" y="3243444"/>
            <a:ext cx="2396762" cy="392393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dirty="0">
                <a:latin typeface="Century Gothic" pitchFamily="34" charset="0"/>
                <a:cs typeface="Times New Roman" panose="02020603050405020304" pitchFamily="18" charset="0"/>
              </a:rPr>
              <a:t>Banding Lake Side Inn Jetty</a:t>
            </a:r>
          </a:p>
        </p:txBody>
      </p:sp>
      <p:pic>
        <p:nvPicPr>
          <p:cNvPr id="59" name="Picture 2" descr="DSCN3654-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63"/>
          <a:stretch/>
        </p:blipFill>
        <p:spPr bwMode="auto">
          <a:xfrm>
            <a:off x="5826270" y="267497"/>
            <a:ext cx="1778613" cy="114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http://aff.bstatic.com/images/hotel/max500/780/78082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69" y="2139702"/>
            <a:ext cx="1778613" cy="113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5755188" y="1383812"/>
            <a:ext cx="2343664" cy="492420"/>
          </a:xfrm>
          <a:prstGeom prst="rect">
            <a:avLst/>
          </a:prstGeom>
          <a:noFill/>
        </p:spPr>
        <p:txBody>
          <a:bodyPr wrap="square" lIns="91416" tIns="45709" rIns="91416" bIns="45709" rtlCol="0">
            <a:spAutoFit/>
          </a:bodyPr>
          <a:lstStyle/>
          <a:p>
            <a:r>
              <a:rPr lang="en-US" sz="1300" dirty="0" err="1">
                <a:latin typeface="Century Gothic" pitchFamily="34" charset="0"/>
                <a:cs typeface="Times New Roman" panose="02020603050405020304" pitchFamily="18" charset="0"/>
              </a:rPr>
              <a:t>Pulau</a:t>
            </a:r>
            <a:r>
              <a:rPr lang="en-US" sz="1300" dirty="0">
                <a:latin typeface="Century Gothic" pitchFamily="34" charset="0"/>
                <a:cs typeface="Times New Roman" panose="02020603050405020304" pitchFamily="18" charset="0"/>
              </a:rPr>
              <a:t> Banding Public Jetty </a:t>
            </a:r>
          </a:p>
          <a:p>
            <a:r>
              <a:rPr lang="en-US" sz="1300" dirty="0">
                <a:latin typeface="Century Gothic" pitchFamily="34" charset="0"/>
                <a:cs typeface="Times New Roman" panose="02020603050405020304" pitchFamily="18" charset="0"/>
              </a:rPr>
              <a:t>and  Car Park</a:t>
            </a:r>
          </a:p>
        </p:txBody>
      </p:sp>
      <p:sp>
        <p:nvSpPr>
          <p:cNvPr id="62" name="Rectangle 61"/>
          <p:cNvSpPr/>
          <p:nvPr/>
        </p:nvSpPr>
        <p:spPr>
          <a:xfrm>
            <a:off x="1469724" y="3883093"/>
            <a:ext cx="6660658" cy="1061807"/>
          </a:xfrm>
          <a:prstGeom prst="rect">
            <a:avLst/>
          </a:prstGeom>
          <a:solidFill>
            <a:schemeClr val="bg1"/>
          </a:solidFill>
        </p:spPr>
        <p:txBody>
          <a:bodyPr wrap="square" lIns="91416" tIns="45709" rIns="91416" bIns="45709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Century Gothic" pitchFamily="34" charset="0"/>
                <a:cs typeface="Times New Roman" panose="02020603050405020304" pitchFamily="18" charset="0"/>
              </a:rPr>
              <a:t>Potential Circulation</a:t>
            </a:r>
          </a:p>
          <a:p>
            <a:r>
              <a:rPr lang="en-US" sz="1300" dirty="0">
                <a:latin typeface="Century Gothic" pitchFamily="34" charset="0"/>
                <a:cs typeface="Times New Roman" panose="02020603050405020304" pitchFamily="18" charset="0"/>
              </a:rPr>
              <a:t>Propose new routes between our site jetty and Banding Lake Side Inn or </a:t>
            </a:r>
            <a:r>
              <a:rPr lang="en-US" sz="1300" dirty="0" err="1">
                <a:latin typeface="Century Gothic" pitchFamily="34" charset="0"/>
                <a:cs typeface="Times New Roman" panose="02020603050405020304" pitchFamily="18" charset="0"/>
              </a:rPr>
              <a:t>Pulau</a:t>
            </a:r>
            <a:r>
              <a:rPr lang="en-US" sz="1300" dirty="0">
                <a:latin typeface="Century Gothic" pitchFamily="34" charset="0"/>
                <a:cs typeface="Times New Roman" panose="02020603050405020304" pitchFamily="18" charset="0"/>
              </a:rPr>
              <a:t> Banding public jetty ( For the convenience of the visitors and protect the privacy of the resort)</a:t>
            </a:r>
          </a:p>
        </p:txBody>
      </p:sp>
      <p:sp>
        <p:nvSpPr>
          <p:cNvPr id="63" name="Oval 62"/>
          <p:cNvSpPr/>
          <p:nvPr/>
        </p:nvSpPr>
        <p:spPr>
          <a:xfrm>
            <a:off x="2285984" y="2571753"/>
            <a:ext cx="161690" cy="172351"/>
          </a:xfrm>
          <a:prstGeom prst="ellipse">
            <a:avLst/>
          </a:prstGeom>
          <a:solidFill>
            <a:srgbClr val="4CE4D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/>
            <a:endParaRPr lang="en-US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3428992" y="1785935"/>
            <a:ext cx="161690" cy="172351"/>
          </a:xfrm>
          <a:prstGeom prst="ellipse">
            <a:avLst/>
          </a:prstGeom>
          <a:solidFill>
            <a:srgbClr val="4CE4D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/>
            <a:endParaRPr lang="en-US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2928926" y="2714629"/>
            <a:ext cx="161690" cy="172351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/>
            <a:endParaRPr lang="en-US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Freeform 65"/>
          <p:cNvSpPr/>
          <p:nvPr/>
        </p:nvSpPr>
        <p:spPr>
          <a:xfrm>
            <a:off x="2428864" y="2643188"/>
            <a:ext cx="500067" cy="142875"/>
          </a:xfrm>
          <a:custGeom>
            <a:avLst/>
            <a:gdLst>
              <a:gd name="connsiteX0" fmla="*/ 0 w 552450"/>
              <a:gd name="connsiteY0" fmla="*/ 0 h 161925"/>
              <a:gd name="connsiteX1" fmla="*/ 285750 w 552450"/>
              <a:gd name="connsiteY1" fmla="*/ 76200 h 161925"/>
              <a:gd name="connsiteX2" fmla="*/ 466725 w 552450"/>
              <a:gd name="connsiteY2" fmla="*/ 104775 h 161925"/>
              <a:gd name="connsiteX3" fmla="*/ 552450 w 55245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161925">
                <a:moveTo>
                  <a:pt x="0" y="0"/>
                </a:moveTo>
                <a:cubicBezTo>
                  <a:pt x="103981" y="29369"/>
                  <a:pt x="207963" y="58738"/>
                  <a:pt x="285750" y="76200"/>
                </a:cubicBezTo>
                <a:cubicBezTo>
                  <a:pt x="363537" y="93662"/>
                  <a:pt x="422275" y="90488"/>
                  <a:pt x="466725" y="104775"/>
                </a:cubicBezTo>
                <a:cubicBezTo>
                  <a:pt x="511175" y="119062"/>
                  <a:pt x="531812" y="140493"/>
                  <a:pt x="552450" y="161925"/>
                </a:cubicBezTo>
              </a:path>
            </a:pathLst>
          </a:custGeom>
          <a:noFill/>
          <a:ln w="19050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/>
            <a:endParaRPr lang="en-US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3000364" y="1928810"/>
            <a:ext cx="857256" cy="1857387"/>
          </a:xfrm>
          <a:custGeom>
            <a:avLst/>
            <a:gdLst>
              <a:gd name="connsiteX0" fmla="*/ 0 w 720071"/>
              <a:gd name="connsiteY0" fmla="*/ 814387 h 1646260"/>
              <a:gd name="connsiteX1" fmla="*/ 57150 w 720071"/>
              <a:gd name="connsiteY1" fmla="*/ 976312 h 1646260"/>
              <a:gd name="connsiteX2" fmla="*/ 142875 w 720071"/>
              <a:gd name="connsiteY2" fmla="*/ 1309687 h 1646260"/>
              <a:gd name="connsiteX3" fmla="*/ 295275 w 720071"/>
              <a:gd name="connsiteY3" fmla="*/ 1595437 h 1646260"/>
              <a:gd name="connsiteX4" fmla="*/ 542925 w 720071"/>
              <a:gd name="connsiteY4" fmla="*/ 1633537 h 1646260"/>
              <a:gd name="connsiteX5" fmla="*/ 695325 w 720071"/>
              <a:gd name="connsiteY5" fmla="*/ 1452562 h 1646260"/>
              <a:gd name="connsiteX6" fmla="*/ 714375 w 720071"/>
              <a:gd name="connsiteY6" fmla="*/ 1214437 h 1646260"/>
              <a:gd name="connsiteX7" fmla="*/ 638175 w 720071"/>
              <a:gd name="connsiteY7" fmla="*/ 862012 h 1646260"/>
              <a:gd name="connsiteX8" fmla="*/ 609600 w 720071"/>
              <a:gd name="connsiteY8" fmla="*/ 509587 h 1646260"/>
              <a:gd name="connsiteX9" fmla="*/ 581025 w 720071"/>
              <a:gd name="connsiteY9" fmla="*/ 233362 h 1646260"/>
              <a:gd name="connsiteX10" fmla="*/ 523875 w 720071"/>
              <a:gd name="connsiteY10" fmla="*/ 23812 h 1646260"/>
              <a:gd name="connsiteX11" fmla="*/ 466725 w 720071"/>
              <a:gd name="connsiteY11" fmla="*/ 4762 h 164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0071" h="1646260">
                <a:moveTo>
                  <a:pt x="0" y="814387"/>
                </a:moveTo>
                <a:cubicBezTo>
                  <a:pt x="16669" y="854074"/>
                  <a:pt x="33338" y="893762"/>
                  <a:pt x="57150" y="976312"/>
                </a:cubicBezTo>
                <a:cubicBezTo>
                  <a:pt x="80963" y="1058862"/>
                  <a:pt x="103188" y="1206500"/>
                  <a:pt x="142875" y="1309687"/>
                </a:cubicBezTo>
                <a:cubicBezTo>
                  <a:pt x="182562" y="1412874"/>
                  <a:pt x="228600" y="1541462"/>
                  <a:pt x="295275" y="1595437"/>
                </a:cubicBezTo>
                <a:cubicBezTo>
                  <a:pt x="361950" y="1649412"/>
                  <a:pt x="476250" y="1657350"/>
                  <a:pt x="542925" y="1633537"/>
                </a:cubicBezTo>
                <a:cubicBezTo>
                  <a:pt x="609600" y="1609725"/>
                  <a:pt x="666750" y="1522412"/>
                  <a:pt x="695325" y="1452562"/>
                </a:cubicBezTo>
                <a:cubicBezTo>
                  <a:pt x="723900" y="1382712"/>
                  <a:pt x="723900" y="1312862"/>
                  <a:pt x="714375" y="1214437"/>
                </a:cubicBezTo>
                <a:cubicBezTo>
                  <a:pt x="704850" y="1116012"/>
                  <a:pt x="655637" y="979487"/>
                  <a:pt x="638175" y="862012"/>
                </a:cubicBezTo>
                <a:cubicBezTo>
                  <a:pt x="620713" y="744537"/>
                  <a:pt x="619125" y="614362"/>
                  <a:pt x="609600" y="509587"/>
                </a:cubicBezTo>
                <a:cubicBezTo>
                  <a:pt x="600075" y="404812"/>
                  <a:pt x="595313" y="314324"/>
                  <a:pt x="581025" y="233362"/>
                </a:cubicBezTo>
                <a:cubicBezTo>
                  <a:pt x="566738" y="152399"/>
                  <a:pt x="542925" y="61912"/>
                  <a:pt x="523875" y="23812"/>
                </a:cubicBezTo>
                <a:cubicBezTo>
                  <a:pt x="504825" y="-14288"/>
                  <a:pt x="466725" y="4762"/>
                  <a:pt x="466725" y="4762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/>
            <a:endParaRPr lang="en-US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00430" y="1714497"/>
            <a:ext cx="2143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Century Gothic" pitchFamily="34" charset="0"/>
              </a:rPr>
              <a:t>1</a:t>
            </a:r>
            <a:endParaRPr lang="en-GB" sz="1000" dirty="0">
              <a:latin typeface="Century Gothic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43108" y="2571753"/>
            <a:ext cx="2143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Century Gothic" pitchFamily="34" charset="0"/>
              </a:rPr>
              <a:t>2</a:t>
            </a:r>
            <a:endParaRPr lang="en-GB" sz="1000" dirty="0">
              <a:latin typeface="Century Gothic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43570" y="3357571"/>
            <a:ext cx="642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Century Gothic" pitchFamily="34" charset="0"/>
              </a:rPr>
              <a:t>2</a:t>
            </a:r>
            <a:endParaRPr lang="en-GB" sz="1000" dirty="0">
              <a:latin typeface="Century Gothic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3570" y="1428745"/>
            <a:ext cx="2143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Century Gothic" pitchFamily="34" charset="0"/>
              </a:rPr>
              <a:t>1</a:t>
            </a:r>
            <a:endParaRPr lang="en-GB" sz="1000" dirty="0">
              <a:latin typeface="Century Gothic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3305690"/>
            <a:ext cx="497126" cy="42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6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3"/>
            <a:ext cx="7969738" cy="5628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70" y="3083153"/>
            <a:ext cx="1244887" cy="9399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804" y="2190332"/>
            <a:ext cx="1340659" cy="1005495"/>
          </a:xfrm>
          <a:prstGeom prst="rect">
            <a:avLst/>
          </a:prstGeom>
        </p:spPr>
      </p:pic>
      <p:pic>
        <p:nvPicPr>
          <p:cNvPr id="7" name="Picture 2" descr="https://fbcdn-sphotos-g-a.akamaihd.net/hphotos-ak-xpa1/v/t1.0-9/s720x720/10417494_10202991060762720_6128820616215179704_n.jpg?oh=c4e26e2b10e745978474b9d943df64e2&amp;oe=54C6B300&amp;__gda__=1418744831_b7d373fac18ce913b51c11c0cee7d9f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34" y="2188789"/>
            <a:ext cx="1228520" cy="89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scontent-b-mad.xx.fbcdn.net/hphotos-xap1/v/t1.0-9/q85/s720x720/1234630_10202991063642792_1883373509424696475_n.jpg?oh=7ed6a92546c8dc116871c4a0ad4009d8&amp;oe=54BBC1F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89" y="4023123"/>
            <a:ext cx="1250571" cy="95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419838" y="2627271"/>
            <a:ext cx="1196131" cy="600142"/>
          </a:xfrm>
          <a:prstGeom prst="rect">
            <a:avLst/>
          </a:prstGeom>
          <a:noFill/>
        </p:spPr>
        <p:txBody>
          <a:bodyPr wrap="square" lIns="91416" tIns="45709" rIns="91416" bIns="45709" rtlCol="0">
            <a:spAutoFit/>
          </a:bodyPr>
          <a:lstStyle/>
          <a:p>
            <a:pPr algn="ctr"/>
            <a:r>
              <a:rPr lang="en-MY" sz="1100" dirty="0">
                <a:solidFill>
                  <a:schemeClr val="bg1"/>
                </a:solidFill>
                <a:latin typeface="Century Gothic" pitchFamily="34" charset="0"/>
                <a:cs typeface="Times New Roman" panose="02020603050405020304" pitchFamily="18" charset="0"/>
              </a:rPr>
              <a:t>Views to site from foot bridge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6938" y="2657255"/>
            <a:ext cx="1295469" cy="430865"/>
          </a:xfrm>
          <a:prstGeom prst="rect">
            <a:avLst/>
          </a:prstGeom>
          <a:noFill/>
        </p:spPr>
        <p:txBody>
          <a:bodyPr wrap="square" lIns="91416" tIns="45709" rIns="91416" bIns="45709" rtlCol="0">
            <a:spAutoFit/>
          </a:bodyPr>
          <a:lstStyle/>
          <a:p>
            <a:pPr algn="ctr"/>
            <a:r>
              <a:rPr lang="en-MY" sz="1100" dirty="0">
                <a:solidFill>
                  <a:schemeClr val="bg1"/>
                </a:solidFill>
                <a:latin typeface="Century Gothic" pitchFamily="34" charset="0"/>
                <a:cs typeface="Times New Roman" panose="02020603050405020304" pitchFamily="18" charset="0"/>
              </a:rPr>
              <a:t>Viewpoint from roof garden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451" y="4545370"/>
            <a:ext cx="1730554" cy="430865"/>
          </a:xfrm>
          <a:prstGeom prst="rect">
            <a:avLst/>
          </a:prstGeom>
          <a:noFill/>
        </p:spPr>
        <p:txBody>
          <a:bodyPr wrap="square" lIns="91416" tIns="45709" rIns="91416" bIns="45709" rtlCol="0">
            <a:spAutoFit/>
          </a:bodyPr>
          <a:lstStyle/>
          <a:p>
            <a:pPr algn="ctr"/>
            <a:r>
              <a:rPr lang="en-MY" sz="1100" dirty="0">
                <a:solidFill>
                  <a:schemeClr val="bg1"/>
                </a:solidFill>
                <a:latin typeface="Century Gothic" pitchFamily="34" charset="0"/>
                <a:cs typeface="Times New Roman" panose="02020603050405020304" pitchFamily="18" charset="0"/>
              </a:rPr>
              <a:t>Pathway before </a:t>
            </a:r>
            <a:r>
              <a:rPr lang="en-MY" sz="1100" dirty="0" err="1">
                <a:solidFill>
                  <a:schemeClr val="bg1"/>
                </a:solidFill>
                <a:latin typeface="Century Gothic" pitchFamily="34" charset="0"/>
                <a:cs typeface="Times New Roman" panose="02020603050405020304" pitchFamily="18" charset="0"/>
              </a:rPr>
              <a:t>Tanjung</a:t>
            </a:r>
            <a:r>
              <a:rPr lang="en-MY" sz="1100" dirty="0">
                <a:solidFill>
                  <a:schemeClr val="bg1"/>
                </a:solidFill>
                <a:latin typeface="Century Gothic" pitchFamily="34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4589" y="3610550"/>
            <a:ext cx="1295469" cy="430865"/>
          </a:xfrm>
          <a:prstGeom prst="rect">
            <a:avLst/>
          </a:prstGeom>
          <a:noFill/>
        </p:spPr>
        <p:txBody>
          <a:bodyPr wrap="square" lIns="91416" tIns="45709" rIns="91416" bIns="45709" rtlCol="0">
            <a:spAutoFit/>
          </a:bodyPr>
          <a:lstStyle/>
          <a:p>
            <a:pPr algn="ctr"/>
            <a:r>
              <a:rPr lang="en-MY" sz="1100" dirty="0">
                <a:solidFill>
                  <a:schemeClr val="bg1"/>
                </a:solidFill>
                <a:latin typeface="Century Gothic" pitchFamily="34" charset="0"/>
                <a:cs typeface="Times New Roman" panose="02020603050405020304" pitchFamily="18" charset="0"/>
              </a:rPr>
              <a:t>Viewpoint from jetty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70" y="1220637"/>
            <a:ext cx="1244887" cy="9336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5982" y="1755212"/>
            <a:ext cx="1295469" cy="430865"/>
          </a:xfrm>
          <a:prstGeom prst="rect">
            <a:avLst/>
          </a:prstGeom>
          <a:noFill/>
        </p:spPr>
        <p:txBody>
          <a:bodyPr wrap="square" lIns="91416" tIns="45709" rIns="91416" bIns="45709" rtlCol="0">
            <a:spAutoFit/>
          </a:bodyPr>
          <a:lstStyle/>
          <a:p>
            <a:pPr algn="ctr"/>
            <a:r>
              <a:rPr lang="en-MY" sz="1100" dirty="0">
                <a:solidFill>
                  <a:schemeClr val="bg1"/>
                </a:solidFill>
                <a:latin typeface="Century Gothic" pitchFamily="34" charset="0"/>
                <a:cs typeface="Times New Roman" panose="02020603050405020304" pitchFamily="18" charset="0"/>
              </a:rPr>
              <a:t>Viewpoint from cafe</a:t>
            </a:r>
          </a:p>
        </p:txBody>
      </p:sp>
      <p:grpSp>
        <p:nvGrpSpPr>
          <p:cNvPr id="2" name="Group 28"/>
          <p:cNvGrpSpPr/>
          <p:nvPr/>
        </p:nvGrpSpPr>
        <p:grpSpPr>
          <a:xfrm>
            <a:off x="5926157" y="333837"/>
            <a:ext cx="3065603" cy="2120773"/>
            <a:chOff x="8165213" y="1306773"/>
            <a:chExt cx="3047502" cy="2295493"/>
          </a:xfrm>
        </p:grpSpPr>
        <p:grpSp>
          <p:nvGrpSpPr>
            <p:cNvPr id="3" name="Group 29"/>
            <p:cNvGrpSpPr/>
            <p:nvPr/>
          </p:nvGrpSpPr>
          <p:grpSpPr>
            <a:xfrm>
              <a:off x="8165213" y="1306773"/>
              <a:ext cx="3047502" cy="2295493"/>
              <a:chOff x="7736761" y="101544"/>
              <a:chExt cx="2902382" cy="2186184"/>
            </a:xfrm>
          </p:grpSpPr>
          <p:grpSp>
            <p:nvGrpSpPr>
              <p:cNvPr id="15" name="Group 32"/>
              <p:cNvGrpSpPr/>
              <p:nvPr/>
            </p:nvGrpSpPr>
            <p:grpSpPr>
              <a:xfrm>
                <a:off x="7736761" y="389078"/>
                <a:ext cx="2902382" cy="1898650"/>
                <a:chOff x="7720639" y="234358"/>
                <a:chExt cx="2902382" cy="189865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8313134" y="1156400"/>
                  <a:ext cx="299244" cy="0"/>
                </a:xfrm>
                <a:prstGeom prst="line">
                  <a:avLst/>
                </a:prstGeom>
                <a:ln w="38100">
                  <a:solidFill>
                    <a:srgbClr val="026B8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8297218" y="1019623"/>
                  <a:ext cx="2325803" cy="301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MY" sz="1300" dirty="0">
                      <a:latin typeface="Century Gothic" pitchFamily="34" charset="0"/>
                      <a:cs typeface="Times New Roman" panose="02020603050405020304" pitchFamily="18" charset="0"/>
                    </a:rPr>
                    <a:t>Vehicular circulation</a:t>
                  </a:r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8307918" y="328109"/>
                  <a:ext cx="298465" cy="288032"/>
                </a:xfrm>
                <a:prstGeom prst="ellipse">
                  <a:avLst/>
                </a:prstGeom>
                <a:solidFill>
                  <a:srgbClr val="FF0000">
                    <a:alpha val="35000"/>
                  </a:srgb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MY" sz="13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8523300" y="355850"/>
                  <a:ext cx="1177716" cy="301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MY" sz="1300" dirty="0">
                      <a:latin typeface="Century Gothic" pitchFamily="34" charset="0"/>
                      <a:cs typeface="Times New Roman" panose="02020603050405020304" pitchFamily="18" charset="0"/>
                    </a:rPr>
                    <a:t>Parking lot</a:t>
                  </a:r>
                </a:p>
              </p:txBody>
            </p: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8313134" y="1528077"/>
                  <a:ext cx="283701" cy="0"/>
                </a:xfrm>
                <a:prstGeom prst="line">
                  <a:avLst/>
                </a:prstGeom>
                <a:ln w="38100">
                  <a:solidFill>
                    <a:srgbClr val="F2A65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TextBox 40"/>
                <p:cNvSpPr txBox="1"/>
                <p:nvPr/>
              </p:nvSpPr>
              <p:spPr>
                <a:xfrm>
                  <a:off x="8523300" y="1402955"/>
                  <a:ext cx="1895489" cy="301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MY" sz="1300" dirty="0">
                      <a:latin typeface="Century Gothic" pitchFamily="34" charset="0"/>
                      <a:cs typeface="Times New Roman" panose="02020603050405020304" pitchFamily="18" charset="0"/>
                    </a:rPr>
                    <a:t>Pedestrian circulation</a:t>
                  </a: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 rot="3025516">
                  <a:off x="6902440" y="1052557"/>
                  <a:ext cx="1898650" cy="2622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MY" sz="1200" dirty="0">
                      <a:latin typeface="Century Gothic" pitchFamily="34" charset="0"/>
                      <a:cs typeface="Times New Roman" panose="02020603050405020304" pitchFamily="18" charset="0"/>
                    </a:rPr>
                    <a:t>East-West Expressway</a:t>
                  </a:r>
                </a:p>
              </p:txBody>
            </p:sp>
          </p:grpSp>
          <p:sp>
            <p:nvSpPr>
              <p:cNvPr id="34" name="Oval 33"/>
              <p:cNvSpPr/>
              <p:nvPr/>
            </p:nvSpPr>
            <p:spPr>
              <a:xfrm>
                <a:off x="8324040" y="101544"/>
                <a:ext cx="298465" cy="295976"/>
              </a:xfrm>
              <a:prstGeom prst="ellipse">
                <a:avLst/>
              </a:prstGeom>
              <a:solidFill>
                <a:srgbClr val="FFFF00">
                  <a:alpha val="35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sz="13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8362658" y="110299"/>
                <a:ext cx="2018802" cy="301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MY" sz="1300" dirty="0">
                    <a:latin typeface="Century Gothic" pitchFamily="34" charset="0"/>
                    <a:cs typeface="Times New Roman" panose="02020603050405020304" pitchFamily="18" charset="0"/>
                  </a:rPr>
                  <a:t>Spots to view site</a:t>
                </a: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8844420" y="2158315"/>
              <a:ext cx="1537105" cy="316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Y" sz="1300" dirty="0">
                  <a:latin typeface="Century Gothic" pitchFamily="34" charset="0"/>
                  <a:cs typeface="Times New Roman" panose="02020603050405020304" pitchFamily="18" charset="0"/>
                </a:rPr>
                <a:t>Entry point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8900888" y="2221336"/>
              <a:ext cx="87096" cy="905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13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343864" y="344924"/>
            <a:ext cx="2119741" cy="292366"/>
          </a:xfrm>
          <a:prstGeom prst="rect">
            <a:avLst/>
          </a:prstGeom>
          <a:noFill/>
        </p:spPr>
        <p:txBody>
          <a:bodyPr wrap="square" lIns="91416" tIns="45709" rIns="91416" bIns="45709" rtlCol="0">
            <a:spAutoFit/>
          </a:bodyPr>
          <a:lstStyle/>
          <a:p>
            <a:pPr algn="ctr"/>
            <a:r>
              <a:rPr lang="en-MY" sz="1300" dirty="0">
                <a:latin typeface="Century Gothic" pitchFamily="34" charset="0"/>
                <a:cs typeface="Times New Roman" panose="02020603050405020304" pitchFamily="18" charset="0"/>
              </a:rPr>
              <a:t>From </a:t>
            </a:r>
            <a:r>
              <a:rPr lang="en-MY" sz="1300" dirty="0" err="1">
                <a:latin typeface="Century Gothic" pitchFamily="34" charset="0"/>
                <a:cs typeface="Times New Roman" panose="02020603050405020304" pitchFamily="18" charset="0"/>
              </a:rPr>
              <a:t>Gerik</a:t>
            </a:r>
            <a:r>
              <a:rPr lang="en-MY" sz="1300" dirty="0">
                <a:latin typeface="Century Gothic" pitchFamily="34" charset="0"/>
                <a:cs typeface="Times New Roman" panose="02020603050405020304" pitchFamily="18" charset="0"/>
              </a:rPr>
              <a:t> or Penang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rot="21313201">
            <a:off x="2462545" y="518016"/>
            <a:ext cx="610287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2093777" y="1216886"/>
            <a:ext cx="2168619" cy="6146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2093777" y="1864027"/>
            <a:ext cx="2672675" cy="94623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2093777" y="3195827"/>
            <a:ext cx="3663987" cy="6186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endCxn id="6" idx="1"/>
          </p:cNvCxnSpPr>
          <p:nvPr/>
        </p:nvCxnSpPr>
        <p:spPr>
          <a:xfrm flipV="1">
            <a:off x="6064651" y="2693080"/>
            <a:ext cx="1294150" cy="2042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5072066" y="1071552"/>
            <a:ext cx="87613" cy="8369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500694" y="1714494"/>
            <a:ext cx="87613" cy="8369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4643438" y="1142990"/>
            <a:ext cx="87613" cy="8369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5072066" y="2143122"/>
            <a:ext cx="87613" cy="8369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4714876" y="4214824"/>
            <a:ext cx="87613" cy="8369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4214810" y="857238"/>
            <a:ext cx="714380" cy="279414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4143372" y="1071552"/>
            <a:ext cx="315250" cy="287120"/>
          </a:xfrm>
          <a:prstGeom prst="ellipse">
            <a:avLst/>
          </a:prstGeom>
          <a:solidFill>
            <a:srgbClr val="FFFF00">
              <a:alpha val="3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4643438" y="1785932"/>
            <a:ext cx="315250" cy="287120"/>
          </a:xfrm>
          <a:prstGeom prst="ellipse">
            <a:avLst/>
          </a:prstGeom>
          <a:solidFill>
            <a:srgbClr val="FFFF00">
              <a:alpha val="3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5643570" y="3071816"/>
            <a:ext cx="315250" cy="287120"/>
          </a:xfrm>
          <a:prstGeom prst="ellipse">
            <a:avLst/>
          </a:prstGeom>
          <a:solidFill>
            <a:srgbClr val="FFFF00">
              <a:alpha val="3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5786446" y="2714626"/>
            <a:ext cx="315250" cy="287120"/>
          </a:xfrm>
          <a:prstGeom prst="ellipse">
            <a:avLst/>
          </a:prstGeom>
          <a:solidFill>
            <a:srgbClr val="FFFF00">
              <a:alpha val="3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47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8" y="78683"/>
            <a:ext cx="6241573" cy="3877119"/>
          </a:xfrm>
        </p:spPr>
      </p:pic>
      <p:sp>
        <p:nvSpPr>
          <p:cNvPr id="5" name="TextBox 4"/>
          <p:cNvSpPr txBox="1"/>
          <p:nvPr/>
        </p:nvSpPr>
        <p:spPr>
          <a:xfrm>
            <a:off x="139549" y="3957641"/>
            <a:ext cx="3868714" cy="232565"/>
          </a:xfrm>
          <a:prstGeom prst="rect">
            <a:avLst/>
          </a:prstGeom>
          <a:noFill/>
        </p:spPr>
        <p:txBody>
          <a:bodyPr wrap="square" lIns="77916" tIns="38958" rIns="77916" bIns="38958" rtlCol="0">
            <a:spAutoFit/>
          </a:bodyPr>
          <a:lstStyle/>
          <a:p>
            <a:r>
              <a:rPr lang="en-MY" sz="1000" dirty="0">
                <a:latin typeface="Century Gothic" panose="020B0502020202020204" pitchFamily="34" charset="0"/>
                <a:cs typeface="Arial" panose="020B0604020202020204" pitchFamily="34" charset="0"/>
              </a:rPr>
              <a:t>Activities Provided at Royal </a:t>
            </a:r>
            <a:r>
              <a:rPr lang="en-MY" sz="1000" dirty="0" err="1">
                <a:latin typeface="Century Gothic" panose="020B0502020202020204" pitchFamily="34" charset="0"/>
                <a:cs typeface="Arial" panose="020B0604020202020204" pitchFamily="34" charset="0"/>
              </a:rPr>
              <a:t>Belum</a:t>
            </a:r>
            <a:r>
              <a:rPr lang="en-MY" sz="1000" dirty="0">
                <a:latin typeface="Century Gothic" panose="020B0502020202020204" pitchFamily="34" charset="0"/>
                <a:cs typeface="Arial" panose="020B0604020202020204" pitchFamily="34" charset="0"/>
              </a:rPr>
              <a:t> State Park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45430" y="2957731"/>
            <a:ext cx="962646" cy="232565"/>
          </a:xfrm>
          <a:prstGeom prst="rect">
            <a:avLst/>
          </a:prstGeom>
          <a:noFill/>
        </p:spPr>
        <p:txBody>
          <a:bodyPr wrap="square" lIns="77916" tIns="38958" rIns="77916" bIns="38958" rtlCol="0">
            <a:spAutoFit/>
          </a:bodyPr>
          <a:lstStyle/>
          <a:p>
            <a:r>
              <a:rPr lang="en-MY" sz="1000" dirty="0">
                <a:latin typeface="Century Gothic" panose="020B0502020202020204" pitchFamily="34" charset="0"/>
                <a:cs typeface="Arial" panose="020B0604020202020204" pitchFamily="34" charset="0"/>
              </a:rPr>
              <a:t>Sungai </a:t>
            </a:r>
            <a:r>
              <a:rPr lang="en-MY" sz="1000" dirty="0" err="1" smtClean="0">
                <a:latin typeface="Century Gothic" panose="020B0502020202020204" pitchFamily="34" charset="0"/>
                <a:cs typeface="Arial" panose="020B0604020202020204" pitchFamily="34" charset="0"/>
              </a:rPr>
              <a:t>Ruok</a:t>
            </a:r>
            <a:endParaRPr lang="en-MY" sz="10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 rot="21313201">
            <a:off x="2421803" y="3017365"/>
            <a:ext cx="123512" cy="105464"/>
          </a:xfrm>
          <a:prstGeom prst="ellipse">
            <a:avLst/>
          </a:prstGeom>
          <a:solidFill>
            <a:srgbClr val="C00000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https://fbcdn-sphotos-h-a.akamaihd.net/hphotos-ak-xpf1/v/t34.0-12/10705169_10203126808906735_448252812_n.jpg?oh=fb1721b74ab9b317400b4d8a57c2fa2f&amp;oe=5424E19C&amp;__gda__=1411718120_46d6ba6bc1e525778b1bdba3840687c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896" y="1696244"/>
            <a:ext cx="1722931" cy="7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traveltourz.com/images/perak/old/perak_00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894" y="520522"/>
            <a:ext cx="1063621" cy="90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682439" y="965281"/>
            <a:ext cx="1148357" cy="232565"/>
          </a:xfrm>
          <a:prstGeom prst="rect">
            <a:avLst/>
          </a:prstGeom>
          <a:noFill/>
        </p:spPr>
        <p:txBody>
          <a:bodyPr wrap="square" lIns="77916" tIns="38958" rIns="77916" bIns="38958" rtlCol="0">
            <a:spAutoFit/>
          </a:bodyPr>
          <a:lstStyle/>
          <a:p>
            <a:r>
              <a:rPr lang="en-MY" sz="1000" dirty="0">
                <a:latin typeface="Century Gothic" panose="020B0502020202020204" pitchFamily="34" charset="0"/>
                <a:cs typeface="Arial" panose="020B0604020202020204" pitchFamily="34" charset="0"/>
              </a:rPr>
              <a:t>Sungai </a:t>
            </a:r>
            <a:r>
              <a:rPr lang="en-MY" sz="1000" dirty="0" err="1">
                <a:latin typeface="Century Gothic" panose="020B0502020202020204" pitchFamily="34" charset="0"/>
                <a:cs typeface="Arial" panose="020B0604020202020204" pitchFamily="34" charset="0"/>
              </a:rPr>
              <a:t>Kejar</a:t>
            </a:r>
            <a:endParaRPr lang="en-MY" sz="10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r="8546"/>
          <a:stretch/>
        </p:blipFill>
        <p:spPr>
          <a:xfrm>
            <a:off x="6839888" y="2711832"/>
            <a:ext cx="1538047" cy="892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888" y="4075780"/>
            <a:ext cx="1624366" cy="8936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40278" y="0"/>
            <a:ext cx="1495862" cy="1694504"/>
          </a:xfrm>
          <a:prstGeom prst="rect">
            <a:avLst/>
          </a:prstGeom>
          <a:noFill/>
        </p:spPr>
        <p:txBody>
          <a:bodyPr wrap="none" lIns="77916" tIns="38958" rIns="77916" bIns="3895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latin typeface="Century Gothic" panose="020B0502020202020204" pitchFamily="34" charset="0"/>
              </a:rPr>
              <a:t>Base </a:t>
            </a:r>
            <a:r>
              <a:rPr lang="en-US" sz="1000" dirty="0" smtClean="0">
                <a:latin typeface="Century Gothic" panose="020B0502020202020204" pitchFamily="34" charset="0"/>
              </a:rPr>
              <a:t>Camp</a:t>
            </a:r>
          </a:p>
          <a:p>
            <a:pPr>
              <a:lnSpc>
                <a:spcPct val="150000"/>
              </a:lnSpc>
            </a:pPr>
            <a:r>
              <a:rPr lang="en-US" sz="1000" dirty="0" smtClean="0">
                <a:latin typeface="Century Gothic" panose="020B0502020202020204" pitchFamily="34" charset="0"/>
              </a:rPr>
              <a:t>Bird Watching</a:t>
            </a:r>
          </a:p>
          <a:p>
            <a:pPr>
              <a:lnSpc>
                <a:spcPct val="150000"/>
              </a:lnSpc>
            </a:pPr>
            <a:endParaRPr lang="en-US" sz="10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0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0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0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000" dirty="0" smtClean="0">
                <a:latin typeface="Century Gothic" panose="020B0502020202020204" pitchFamily="34" charset="0"/>
              </a:rPr>
              <a:t>Orang </a:t>
            </a:r>
            <a:r>
              <a:rPr lang="en-US" sz="1000" dirty="0" err="1">
                <a:latin typeface="Century Gothic" panose="020B0502020202020204" pitchFamily="34" charset="0"/>
              </a:rPr>
              <a:t>Asli</a:t>
            </a:r>
            <a:r>
              <a:rPr lang="en-US" sz="1000" dirty="0">
                <a:latin typeface="Century Gothic" panose="020B0502020202020204" pitchFamily="34" charset="0"/>
              </a:rPr>
              <a:t> </a:t>
            </a:r>
            <a:r>
              <a:rPr lang="en-US" sz="1000" dirty="0" smtClean="0">
                <a:latin typeface="Century Gothic" panose="020B0502020202020204" pitchFamily="34" charset="0"/>
              </a:rPr>
              <a:t>Settlement</a:t>
            </a:r>
          </a:p>
        </p:txBody>
      </p:sp>
      <p:sp>
        <p:nvSpPr>
          <p:cNvPr id="9" name="Oval 8"/>
          <p:cNvSpPr/>
          <p:nvPr/>
        </p:nvSpPr>
        <p:spPr>
          <a:xfrm>
            <a:off x="1276705" y="3296117"/>
            <a:ext cx="306878" cy="433703"/>
          </a:xfrm>
          <a:prstGeom prst="ellipse">
            <a:avLst/>
          </a:prstGeom>
          <a:solidFill>
            <a:srgbClr val="000000">
              <a:alpha val="36863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22" name="TextBox 21"/>
          <p:cNvSpPr txBox="1"/>
          <p:nvPr/>
        </p:nvSpPr>
        <p:spPr>
          <a:xfrm>
            <a:off x="1545723" y="3568355"/>
            <a:ext cx="1154543" cy="232565"/>
          </a:xfrm>
          <a:prstGeom prst="rect">
            <a:avLst/>
          </a:prstGeom>
          <a:noFill/>
        </p:spPr>
        <p:txBody>
          <a:bodyPr wrap="square" lIns="77916" tIns="38958" rIns="77916" bIns="38958" rtlCol="0">
            <a:spAutoFit/>
          </a:bodyPr>
          <a:lstStyle/>
          <a:p>
            <a:r>
              <a:rPr lang="en-MY" sz="1000" dirty="0" err="1" smtClean="0">
                <a:latin typeface="Century Gothic" panose="020B0502020202020204" pitchFamily="34" charset="0"/>
                <a:cs typeface="Arial" panose="020B0604020202020204" pitchFamily="34" charset="0"/>
              </a:rPr>
              <a:t>Pulau</a:t>
            </a:r>
            <a:r>
              <a:rPr lang="en-MY" sz="1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Banding</a:t>
            </a:r>
            <a:endParaRPr lang="en-MY" sz="10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 rot="21313201">
            <a:off x="2602041" y="1032712"/>
            <a:ext cx="123512" cy="105464"/>
          </a:xfrm>
          <a:prstGeom prst="ellipse">
            <a:avLst/>
          </a:prstGeom>
          <a:solidFill>
            <a:srgbClr val="C00000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83587" y="2182705"/>
            <a:ext cx="159249" cy="132140"/>
          </a:xfrm>
          <a:prstGeom prst="rect">
            <a:avLst/>
          </a:prstGeom>
          <a:solidFill>
            <a:srgbClr val="166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36" name="TextBox 35"/>
          <p:cNvSpPr txBox="1"/>
          <p:nvPr/>
        </p:nvSpPr>
        <p:spPr>
          <a:xfrm>
            <a:off x="6774614" y="2448720"/>
            <a:ext cx="713596" cy="1694504"/>
          </a:xfrm>
          <a:prstGeom prst="rect">
            <a:avLst/>
          </a:prstGeom>
          <a:noFill/>
        </p:spPr>
        <p:txBody>
          <a:bodyPr wrap="none" lIns="77916" tIns="38958" rIns="77916" bIns="3895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 smtClean="0">
                <a:latin typeface="Century Gothic" panose="020B0502020202020204" pitchFamily="34" charset="0"/>
              </a:rPr>
              <a:t>Rafflesia</a:t>
            </a:r>
            <a:endParaRPr lang="en-US" sz="10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0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0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0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0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000" dirty="0" smtClean="0">
                <a:latin typeface="Century Gothic" panose="020B0502020202020204" pitchFamily="34" charset="0"/>
              </a:rPr>
              <a:t>Salt Lick </a:t>
            </a:r>
          </a:p>
          <a:p>
            <a:pPr>
              <a:lnSpc>
                <a:spcPct val="150000"/>
              </a:lnSpc>
            </a:pPr>
            <a:r>
              <a:rPr lang="en-US" sz="1000" dirty="0" smtClean="0">
                <a:latin typeface="Century Gothic" panose="020B0502020202020204" pitchFamily="34" charset="0"/>
              </a:rPr>
              <a:t>Waterfall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078899" y="1957087"/>
            <a:ext cx="159249" cy="1321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39" name="Rectangle 38"/>
          <p:cNvSpPr/>
          <p:nvPr/>
        </p:nvSpPr>
        <p:spPr>
          <a:xfrm>
            <a:off x="2424236" y="1145662"/>
            <a:ext cx="159249" cy="132140"/>
          </a:xfrm>
          <a:prstGeom prst="rect">
            <a:avLst/>
          </a:prstGeom>
          <a:solidFill>
            <a:srgbClr val="166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40" name="Rectangle 39"/>
          <p:cNvSpPr/>
          <p:nvPr/>
        </p:nvSpPr>
        <p:spPr>
          <a:xfrm>
            <a:off x="2906112" y="821914"/>
            <a:ext cx="159249" cy="132140"/>
          </a:xfrm>
          <a:prstGeom prst="rect">
            <a:avLst/>
          </a:prstGeom>
          <a:solidFill>
            <a:srgbClr val="166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41" name="Rectangle 40"/>
          <p:cNvSpPr/>
          <p:nvPr/>
        </p:nvSpPr>
        <p:spPr>
          <a:xfrm>
            <a:off x="4144397" y="1226275"/>
            <a:ext cx="159249" cy="132140"/>
          </a:xfrm>
          <a:prstGeom prst="rect">
            <a:avLst/>
          </a:prstGeom>
          <a:solidFill>
            <a:srgbClr val="166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42" name="Rectangle 41"/>
          <p:cNvSpPr/>
          <p:nvPr/>
        </p:nvSpPr>
        <p:spPr>
          <a:xfrm>
            <a:off x="4768305" y="954055"/>
            <a:ext cx="159249" cy="132140"/>
          </a:xfrm>
          <a:prstGeom prst="rect">
            <a:avLst/>
          </a:prstGeom>
          <a:solidFill>
            <a:srgbClr val="166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43" name="Rectangle 42"/>
          <p:cNvSpPr/>
          <p:nvPr/>
        </p:nvSpPr>
        <p:spPr>
          <a:xfrm>
            <a:off x="6577316" y="3703633"/>
            <a:ext cx="159249" cy="132140"/>
          </a:xfrm>
          <a:prstGeom prst="rect">
            <a:avLst/>
          </a:prstGeom>
          <a:solidFill>
            <a:srgbClr val="166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44" name="Rectangle 43"/>
          <p:cNvSpPr/>
          <p:nvPr/>
        </p:nvSpPr>
        <p:spPr>
          <a:xfrm>
            <a:off x="6570876" y="149407"/>
            <a:ext cx="159249" cy="1321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45" name="Rectangle 44"/>
          <p:cNvSpPr/>
          <p:nvPr/>
        </p:nvSpPr>
        <p:spPr>
          <a:xfrm>
            <a:off x="2496122" y="2778748"/>
            <a:ext cx="159249" cy="1321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46" name="Rectangle 45"/>
          <p:cNvSpPr/>
          <p:nvPr/>
        </p:nvSpPr>
        <p:spPr>
          <a:xfrm>
            <a:off x="2321387" y="2779099"/>
            <a:ext cx="159249" cy="132140"/>
          </a:xfrm>
          <a:prstGeom prst="rect">
            <a:avLst/>
          </a:prstGeom>
          <a:solidFill>
            <a:srgbClr val="166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47" name="Rectangle 46"/>
          <p:cNvSpPr/>
          <p:nvPr/>
        </p:nvSpPr>
        <p:spPr>
          <a:xfrm>
            <a:off x="2424236" y="3126829"/>
            <a:ext cx="159249" cy="132140"/>
          </a:xfrm>
          <a:prstGeom prst="rect">
            <a:avLst/>
          </a:prstGeom>
          <a:solidFill>
            <a:srgbClr val="166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48" name="Rectangle 47"/>
          <p:cNvSpPr/>
          <p:nvPr/>
        </p:nvSpPr>
        <p:spPr>
          <a:xfrm>
            <a:off x="2391261" y="1857696"/>
            <a:ext cx="159249" cy="132140"/>
          </a:xfrm>
          <a:prstGeom prst="rect">
            <a:avLst/>
          </a:prstGeom>
          <a:solidFill>
            <a:srgbClr val="166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50" name="Rectangle 49"/>
          <p:cNvSpPr/>
          <p:nvPr/>
        </p:nvSpPr>
        <p:spPr>
          <a:xfrm>
            <a:off x="2906112" y="1148188"/>
            <a:ext cx="159249" cy="1321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51" name="Rectangle 50"/>
          <p:cNvSpPr/>
          <p:nvPr/>
        </p:nvSpPr>
        <p:spPr>
          <a:xfrm>
            <a:off x="6570876" y="345460"/>
            <a:ext cx="159249" cy="132140"/>
          </a:xfrm>
          <a:prstGeom prst="rect">
            <a:avLst/>
          </a:prstGeom>
          <a:solidFill>
            <a:srgbClr val="F48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52" name="Rectangle 51"/>
          <p:cNvSpPr/>
          <p:nvPr/>
        </p:nvSpPr>
        <p:spPr>
          <a:xfrm>
            <a:off x="1404230" y="2182705"/>
            <a:ext cx="159249" cy="132140"/>
          </a:xfrm>
          <a:prstGeom prst="rect">
            <a:avLst/>
          </a:prstGeom>
          <a:solidFill>
            <a:srgbClr val="F48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53" name="Rectangle 52"/>
          <p:cNvSpPr/>
          <p:nvPr/>
        </p:nvSpPr>
        <p:spPr>
          <a:xfrm>
            <a:off x="2671546" y="2779590"/>
            <a:ext cx="159249" cy="132140"/>
          </a:xfrm>
          <a:prstGeom prst="rect">
            <a:avLst/>
          </a:prstGeom>
          <a:solidFill>
            <a:srgbClr val="F48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54" name="Rectangle 53"/>
          <p:cNvSpPr/>
          <p:nvPr/>
        </p:nvSpPr>
        <p:spPr>
          <a:xfrm>
            <a:off x="1990024" y="1725556"/>
            <a:ext cx="159249" cy="132140"/>
          </a:xfrm>
          <a:prstGeom prst="rect">
            <a:avLst/>
          </a:prstGeom>
          <a:solidFill>
            <a:srgbClr val="F48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55" name="Rectangle 54"/>
          <p:cNvSpPr/>
          <p:nvPr/>
        </p:nvSpPr>
        <p:spPr>
          <a:xfrm>
            <a:off x="2565386" y="1855674"/>
            <a:ext cx="159249" cy="132140"/>
          </a:xfrm>
          <a:prstGeom prst="rect">
            <a:avLst/>
          </a:prstGeom>
          <a:solidFill>
            <a:srgbClr val="F48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56" name="Rectangle 55"/>
          <p:cNvSpPr/>
          <p:nvPr/>
        </p:nvSpPr>
        <p:spPr>
          <a:xfrm>
            <a:off x="3080848" y="821914"/>
            <a:ext cx="159249" cy="132140"/>
          </a:xfrm>
          <a:prstGeom prst="rect">
            <a:avLst/>
          </a:prstGeom>
          <a:solidFill>
            <a:srgbClr val="F48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57" name="Rectangle 56"/>
          <p:cNvSpPr/>
          <p:nvPr/>
        </p:nvSpPr>
        <p:spPr>
          <a:xfrm>
            <a:off x="3084333" y="1149157"/>
            <a:ext cx="159249" cy="132140"/>
          </a:xfrm>
          <a:prstGeom prst="rect">
            <a:avLst/>
          </a:prstGeom>
          <a:solidFill>
            <a:srgbClr val="F48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60" name="Rectangle 59"/>
          <p:cNvSpPr/>
          <p:nvPr/>
        </p:nvSpPr>
        <p:spPr>
          <a:xfrm>
            <a:off x="6611516" y="1465672"/>
            <a:ext cx="159249" cy="132140"/>
          </a:xfrm>
          <a:prstGeom prst="rect">
            <a:avLst/>
          </a:prstGeom>
          <a:solidFill>
            <a:srgbClr val="F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61" name="Rectangle 60"/>
          <p:cNvSpPr/>
          <p:nvPr/>
        </p:nvSpPr>
        <p:spPr>
          <a:xfrm>
            <a:off x="2906112" y="2324749"/>
            <a:ext cx="159249" cy="132140"/>
          </a:xfrm>
          <a:prstGeom prst="rect">
            <a:avLst/>
          </a:prstGeom>
          <a:solidFill>
            <a:srgbClr val="F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62" name="Rectangle 61"/>
          <p:cNvSpPr/>
          <p:nvPr/>
        </p:nvSpPr>
        <p:spPr>
          <a:xfrm>
            <a:off x="3551142" y="929653"/>
            <a:ext cx="159249" cy="132140"/>
          </a:xfrm>
          <a:prstGeom prst="rect">
            <a:avLst/>
          </a:prstGeom>
          <a:solidFill>
            <a:srgbClr val="F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63" name="Rectangle 62"/>
          <p:cNvSpPr/>
          <p:nvPr/>
        </p:nvSpPr>
        <p:spPr>
          <a:xfrm>
            <a:off x="4089688" y="929653"/>
            <a:ext cx="159249" cy="132140"/>
          </a:xfrm>
          <a:prstGeom prst="rect">
            <a:avLst/>
          </a:prstGeom>
          <a:solidFill>
            <a:srgbClr val="F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64" name="Rectangle 63"/>
          <p:cNvSpPr/>
          <p:nvPr/>
        </p:nvSpPr>
        <p:spPr>
          <a:xfrm>
            <a:off x="4599454" y="954052"/>
            <a:ext cx="159249" cy="132140"/>
          </a:xfrm>
          <a:prstGeom prst="rect">
            <a:avLst/>
          </a:prstGeom>
          <a:solidFill>
            <a:srgbClr val="F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65" name="Rectangle 64"/>
          <p:cNvSpPr/>
          <p:nvPr/>
        </p:nvSpPr>
        <p:spPr>
          <a:xfrm>
            <a:off x="4847932" y="1188730"/>
            <a:ext cx="159249" cy="132140"/>
          </a:xfrm>
          <a:prstGeom prst="rect">
            <a:avLst/>
          </a:prstGeom>
          <a:solidFill>
            <a:srgbClr val="F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66" name="Rectangle 65"/>
          <p:cNvSpPr/>
          <p:nvPr/>
        </p:nvSpPr>
        <p:spPr>
          <a:xfrm>
            <a:off x="2238881" y="1149271"/>
            <a:ext cx="159249" cy="132140"/>
          </a:xfrm>
          <a:prstGeom prst="rect">
            <a:avLst/>
          </a:prstGeom>
          <a:solidFill>
            <a:srgbClr val="F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67" name="Rectangle 66"/>
          <p:cNvSpPr/>
          <p:nvPr/>
        </p:nvSpPr>
        <p:spPr>
          <a:xfrm>
            <a:off x="6577316" y="2526451"/>
            <a:ext cx="159249" cy="132140"/>
          </a:xfrm>
          <a:prstGeom prst="rect">
            <a:avLst/>
          </a:prstGeom>
          <a:solidFill>
            <a:srgbClr val="16C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68" name="Rectangle 67"/>
          <p:cNvSpPr/>
          <p:nvPr/>
        </p:nvSpPr>
        <p:spPr>
          <a:xfrm>
            <a:off x="989126" y="2706847"/>
            <a:ext cx="159249" cy="132140"/>
          </a:xfrm>
          <a:prstGeom prst="rect">
            <a:avLst/>
          </a:prstGeom>
          <a:solidFill>
            <a:srgbClr val="16C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69" name="Rectangle 68"/>
          <p:cNvSpPr/>
          <p:nvPr/>
        </p:nvSpPr>
        <p:spPr>
          <a:xfrm>
            <a:off x="1224868" y="2187814"/>
            <a:ext cx="159249" cy="132140"/>
          </a:xfrm>
          <a:prstGeom prst="rect">
            <a:avLst/>
          </a:prstGeom>
          <a:solidFill>
            <a:srgbClr val="16C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70" name="Rectangle 69"/>
          <p:cNvSpPr/>
          <p:nvPr/>
        </p:nvSpPr>
        <p:spPr>
          <a:xfrm>
            <a:off x="2598864" y="3130027"/>
            <a:ext cx="159249" cy="132140"/>
          </a:xfrm>
          <a:prstGeom prst="rect">
            <a:avLst/>
          </a:prstGeom>
          <a:solidFill>
            <a:srgbClr val="16C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71" name="Rectangle 70"/>
          <p:cNvSpPr/>
          <p:nvPr/>
        </p:nvSpPr>
        <p:spPr>
          <a:xfrm>
            <a:off x="1332774" y="3130489"/>
            <a:ext cx="159249" cy="132140"/>
          </a:xfrm>
          <a:prstGeom prst="rect">
            <a:avLst/>
          </a:prstGeom>
          <a:solidFill>
            <a:srgbClr val="16C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72" name="Rectangle 71"/>
          <p:cNvSpPr/>
          <p:nvPr/>
        </p:nvSpPr>
        <p:spPr>
          <a:xfrm>
            <a:off x="3257327" y="1957087"/>
            <a:ext cx="159249" cy="132140"/>
          </a:xfrm>
          <a:prstGeom prst="rect">
            <a:avLst/>
          </a:prstGeom>
          <a:solidFill>
            <a:srgbClr val="16C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73" name="Rectangle 72"/>
          <p:cNvSpPr/>
          <p:nvPr/>
        </p:nvSpPr>
        <p:spPr>
          <a:xfrm>
            <a:off x="2241349" y="1291498"/>
            <a:ext cx="159249" cy="132140"/>
          </a:xfrm>
          <a:prstGeom prst="rect">
            <a:avLst/>
          </a:prstGeom>
          <a:solidFill>
            <a:srgbClr val="16C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75" name="Rectangle 74"/>
          <p:cNvSpPr/>
          <p:nvPr/>
        </p:nvSpPr>
        <p:spPr>
          <a:xfrm>
            <a:off x="6577316" y="3870931"/>
            <a:ext cx="159249" cy="132140"/>
          </a:xfrm>
          <a:prstGeom prst="rect">
            <a:avLst/>
          </a:prstGeom>
          <a:solidFill>
            <a:srgbClr val="517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76" name="Rectangle 75"/>
          <p:cNvSpPr/>
          <p:nvPr/>
        </p:nvSpPr>
        <p:spPr>
          <a:xfrm>
            <a:off x="2776245" y="3131947"/>
            <a:ext cx="159249" cy="132140"/>
          </a:xfrm>
          <a:prstGeom prst="rect">
            <a:avLst/>
          </a:prstGeom>
          <a:solidFill>
            <a:srgbClr val="517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77" name="Rectangle 76"/>
          <p:cNvSpPr/>
          <p:nvPr/>
        </p:nvSpPr>
        <p:spPr>
          <a:xfrm>
            <a:off x="2745526" y="1857667"/>
            <a:ext cx="159249" cy="132140"/>
          </a:xfrm>
          <a:prstGeom prst="rect">
            <a:avLst/>
          </a:prstGeom>
          <a:solidFill>
            <a:srgbClr val="517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78" name="Rectangle 77"/>
          <p:cNvSpPr/>
          <p:nvPr/>
        </p:nvSpPr>
        <p:spPr>
          <a:xfrm>
            <a:off x="2053234" y="1149838"/>
            <a:ext cx="159249" cy="132140"/>
          </a:xfrm>
          <a:prstGeom prst="rect">
            <a:avLst/>
          </a:prstGeom>
          <a:solidFill>
            <a:srgbClr val="517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79" name="Rectangle 78"/>
          <p:cNvSpPr/>
          <p:nvPr/>
        </p:nvSpPr>
        <p:spPr>
          <a:xfrm>
            <a:off x="4423597" y="955642"/>
            <a:ext cx="159249" cy="132140"/>
          </a:xfrm>
          <a:prstGeom prst="rect">
            <a:avLst/>
          </a:prstGeom>
          <a:solidFill>
            <a:srgbClr val="517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80" name="Rectangle 79"/>
          <p:cNvSpPr/>
          <p:nvPr/>
        </p:nvSpPr>
        <p:spPr>
          <a:xfrm>
            <a:off x="2724505" y="822664"/>
            <a:ext cx="159249" cy="132140"/>
          </a:xfrm>
          <a:prstGeom prst="rect">
            <a:avLst/>
          </a:prstGeom>
          <a:solidFill>
            <a:srgbClr val="517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sp>
        <p:nvSpPr>
          <p:cNvPr id="81" name="Rectangle 80"/>
          <p:cNvSpPr/>
          <p:nvPr/>
        </p:nvSpPr>
        <p:spPr>
          <a:xfrm>
            <a:off x="1758314" y="2187253"/>
            <a:ext cx="159249" cy="132140"/>
          </a:xfrm>
          <a:prstGeom prst="rect">
            <a:avLst/>
          </a:prstGeom>
          <a:solidFill>
            <a:srgbClr val="517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16" tIns="38958" rIns="77916" bIns="38958" rtlCol="0" anchor="ctr"/>
          <a:lstStyle/>
          <a:p>
            <a:pPr algn="ctr"/>
            <a:endParaRPr lang="en-MY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830" y="3274060"/>
            <a:ext cx="768098" cy="66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2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499870" y="280231"/>
            <a:ext cx="4626292" cy="37833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MY" sz="3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ANIMAL ACTIVITIES</a:t>
            </a:r>
            <a:endParaRPr lang="en-MY" sz="30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561"/>
          <a:stretch/>
        </p:blipFill>
        <p:spPr>
          <a:xfrm>
            <a:off x="1551311" y="971552"/>
            <a:ext cx="3977045" cy="3488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611104" y="1071553"/>
            <a:ext cx="2795667" cy="200824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Elephants </a:t>
            </a:r>
            <a:r>
              <a:rPr lang="en-US" sz="1200" dirty="0" smtClean="0">
                <a:latin typeface="Century Gothic" panose="020B0502020202020204" pitchFamily="34" charset="0"/>
              </a:rPr>
              <a:t>- </a:t>
            </a:r>
            <a:r>
              <a:rPr lang="en-US" sz="1200" dirty="0">
                <a:latin typeface="Century Gothic" panose="020B0502020202020204" pitchFamily="34" charset="0"/>
              </a:rPr>
              <a:t>Comes out after the rain to play, not found in </a:t>
            </a:r>
            <a:r>
              <a:rPr lang="en-US" sz="1200" dirty="0" err="1">
                <a:latin typeface="Century Gothic" panose="020B0502020202020204" pitchFamily="34" charset="0"/>
              </a:rPr>
              <a:t>Tanjong</a:t>
            </a:r>
            <a:r>
              <a:rPr lang="en-US" sz="1200" dirty="0">
                <a:latin typeface="Century Gothic" panose="020B0502020202020204" pitchFamily="34" charset="0"/>
              </a:rPr>
              <a:t> 1. </a:t>
            </a:r>
          </a:p>
          <a:p>
            <a:endParaRPr lang="en-US" sz="1200" dirty="0">
              <a:latin typeface="Century Gothic" panose="020B0502020202020204" pitchFamily="34" charset="0"/>
            </a:endParaRPr>
          </a:p>
          <a:p>
            <a:r>
              <a:rPr lang="en-US" sz="1200" dirty="0">
                <a:latin typeface="Century Gothic" panose="020B0502020202020204" pitchFamily="34" charset="0"/>
              </a:rPr>
              <a:t>Hornbills – Season: July-Sept/Oct</a:t>
            </a:r>
          </a:p>
          <a:p>
            <a:endParaRPr lang="en-US" sz="1200" dirty="0">
              <a:latin typeface="Century Gothic" panose="020B0502020202020204" pitchFamily="34" charset="0"/>
            </a:endParaRPr>
          </a:p>
          <a:p>
            <a:r>
              <a:rPr lang="en-US" sz="1200" dirty="0">
                <a:latin typeface="Century Gothic" panose="020B0502020202020204" pitchFamily="34" charset="0"/>
              </a:rPr>
              <a:t>Information  about the species can be placed in the NAC, or incorporate certain features in the building. As a reference.  </a:t>
            </a:r>
          </a:p>
          <a:p>
            <a:endParaRPr lang="en-MY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47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732" y="273847"/>
            <a:ext cx="7886700" cy="994172"/>
          </a:xfrm>
        </p:spPr>
        <p:txBody>
          <a:bodyPr/>
          <a:lstStyle/>
          <a:p>
            <a:endParaRPr lang="en-MY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952" y="0"/>
            <a:ext cx="9820032" cy="5640642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988" y="4061461"/>
            <a:ext cx="768098" cy="66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1928808"/>
            <a:ext cx="3571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smtClean="0">
                <a:latin typeface="Century Gothic" pitchFamily="34" charset="0"/>
              </a:rPr>
              <a:t>B</a:t>
            </a:r>
            <a:r>
              <a:rPr lang="en-GB" sz="66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ELUM</a:t>
            </a:r>
            <a:endParaRPr lang="en-GB" sz="66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198596"/>
            <a:ext cx="5143500" cy="575072"/>
          </a:xfrm>
        </p:spPr>
        <p:txBody>
          <a:bodyPr>
            <a:normAutofit fontScale="90000"/>
          </a:bodyPr>
          <a:lstStyle/>
          <a:p>
            <a:pPr algn="l"/>
            <a:r>
              <a:rPr lang="en-MY" sz="3700" dirty="0" smtClean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SOCIAL</a:t>
            </a:r>
            <a:r>
              <a:rPr lang="en-MY" sz="3300" dirty="0" smtClean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 </a:t>
            </a:r>
            <a:br>
              <a:rPr lang="en-MY" sz="3300" dirty="0" smtClean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</a:br>
            <a:r>
              <a:rPr lang="en-MY" sz="2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&amp; C</a:t>
            </a:r>
            <a:r>
              <a:rPr lang="en-MY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ULTURAL </a:t>
            </a:r>
            <a:r>
              <a:rPr lang="en-MY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A</a:t>
            </a:r>
            <a:r>
              <a:rPr lang="en-MY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CTIVITY</a:t>
            </a:r>
            <a:endParaRPr lang="en-MY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92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4494" y="853144"/>
            <a:ext cx="5915025" cy="390658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MY" sz="1200" dirty="0" smtClean="0">
              <a:latin typeface="Century Gothic" pitchFamily="34" charset="0"/>
            </a:endParaRPr>
          </a:p>
          <a:p>
            <a:pPr marL="0" indent="0">
              <a:buNone/>
            </a:pPr>
            <a:endParaRPr lang="en-MY" sz="1200" dirty="0">
              <a:latin typeface="Century Gothic" pitchFamily="34" charset="0"/>
            </a:endParaRPr>
          </a:p>
          <a:p>
            <a:pPr marL="0" indent="0">
              <a:buNone/>
            </a:pPr>
            <a:r>
              <a:rPr lang="en-MY" sz="18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Traditional </a:t>
            </a:r>
            <a:r>
              <a:rPr lang="en-MY" sz="18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Architecture of Orang ASLI</a:t>
            </a:r>
          </a:p>
          <a:p>
            <a:pPr marL="0" indent="0">
              <a:buNone/>
            </a:pPr>
            <a:endParaRPr lang="en-MY" sz="200" spc="225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  <a:p>
            <a:pPr>
              <a:buNone/>
            </a:pPr>
            <a:r>
              <a:rPr lang="en-MY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C</a:t>
            </a:r>
            <a:r>
              <a:rPr lang="en-MY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lustered </a:t>
            </a:r>
            <a:r>
              <a:rPr lang="en-M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arrangement </a:t>
            </a:r>
            <a:endParaRPr lang="en-MY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  <a:p>
            <a:pPr>
              <a:buNone/>
            </a:pPr>
            <a:r>
              <a:rPr lang="en-MY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U</a:t>
            </a:r>
            <a:r>
              <a:rPr lang="en-MY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sage of local </a:t>
            </a:r>
            <a:r>
              <a:rPr lang="en-M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materials </a:t>
            </a:r>
            <a:endParaRPr lang="en-MY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  <a:p>
            <a:pPr>
              <a:buNone/>
            </a:pPr>
            <a:r>
              <a:rPr lang="en-MY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S</a:t>
            </a:r>
            <a:r>
              <a:rPr lang="en-M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emi-nomadic habit</a:t>
            </a:r>
          </a:p>
          <a:p>
            <a:pPr>
              <a:buNone/>
            </a:pPr>
            <a:r>
              <a:rPr lang="en-MY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Li</a:t>
            </a:r>
            <a:r>
              <a:rPr lang="en-M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ghtweight construction </a:t>
            </a:r>
          </a:p>
          <a:p>
            <a:pPr>
              <a:buNone/>
            </a:pPr>
            <a:endParaRPr lang="en-MY" sz="1200" dirty="0" smtClean="0">
              <a:latin typeface="Century Gothic" pitchFamily="34" charset="0"/>
            </a:endParaRPr>
          </a:p>
          <a:p>
            <a:pPr marL="0" indent="0">
              <a:buNone/>
            </a:pPr>
            <a:endParaRPr lang="en-MY" sz="1200" dirty="0">
              <a:latin typeface="Century Gothic" pitchFamily="34" charset="0"/>
            </a:endParaRPr>
          </a:p>
          <a:p>
            <a:pPr marL="0" indent="0">
              <a:buNone/>
            </a:pPr>
            <a:r>
              <a:rPr lang="en-MY" sz="1200" dirty="0" smtClean="0">
                <a:solidFill>
                  <a:srgbClr val="C00000"/>
                </a:solidFill>
                <a:latin typeface="Century Gothic" pitchFamily="34" charset="0"/>
              </a:rPr>
              <a:t>T</a:t>
            </a:r>
            <a:r>
              <a:rPr lang="en-MY" sz="1200" dirty="0" smtClean="0">
                <a:latin typeface="Century Gothic" pitchFamily="34" charset="0"/>
              </a:rPr>
              <a:t>he </a:t>
            </a:r>
            <a:r>
              <a:rPr lang="en-MY" sz="1200" dirty="0">
                <a:latin typeface="Century Gothic" pitchFamily="34" charset="0"/>
              </a:rPr>
              <a:t>architectural styles and elements can be incorporated into the design of  </a:t>
            </a:r>
            <a:r>
              <a:rPr lang="en-MY" sz="1200" dirty="0" smtClean="0">
                <a:latin typeface="Century Gothic" pitchFamily="34" charset="0"/>
              </a:rPr>
              <a:t> the </a:t>
            </a:r>
            <a:r>
              <a:rPr lang="en-MY" sz="1200" dirty="0">
                <a:latin typeface="Century Gothic" pitchFamily="34" charset="0"/>
              </a:rPr>
              <a:t>building.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588599" y="358599"/>
            <a:ext cx="4607672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MY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CULTURES &amp; HUMANITIES</a:t>
            </a:r>
          </a:p>
        </p:txBody>
      </p:sp>
    </p:spTree>
    <p:extLst>
      <p:ext uri="{BB962C8B-B14F-4D97-AF65-F5344CB8AC3E}">
        <p14:creationId xmlns:p14="http://schemas.microsoft.com/office/powerpoint/2010/main" val="65316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4489" y="762858"/>
            <a:ext cx="6700786" cy="41120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MY" sz="14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Opinions </a:t>
            </a:r>
            <a:r>
              <a:rPr lang="en-MY" sz="14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towards modern development</a:t>
            </a:r>
          </a:p>
          <a:p>
            <a:pPr marL="0" indent="0">
              <a:buNone/>
            </a:pPr>
            <a:r>
              <a:rPr lang="en-MY" sz="1200" dirty="0">
                <a:latin typeface="Century Gothic" pitchFamily="34" charset="0"/>
              </a:rPr>
              <a:t>Able to accept: fun &amp; approachable</a:t>
            </a:r>
          </a:p>
          <a:p>
            <a:pPr marL="0" indent="0">
              <a:buNone/>
            </a:pPr>
            <a:r>
              <a:rPr lang="en-MY" sz="1200" dirty="0">
                <a:latin typeface="Century Gothic" pitchFamily="34" charset="0"/>
              </a:rPr>
              <a:t>Unable to accept: rather stay humble</a:t>
            </a:r>
          </a:p>
          <a:p>
            <a:pPr marL="0" indent="0">
              <a:buNone/>
            </a:pPr>
            <a:endParaRPr lang="en-MY" sz="1200" dirty="0">
              <a:latin typeface="Century Gothic" pitchFamily="34" charset="0"/>
            </a:endParaRPr>
          </a:p>
          <a:p>
            <a:pPr marL="0" indent="0">
              <a:buNone/>
            </a:pPr>
            <a:r>
              <a:rPr lang="en-MY" sz="1200" dirty="0">
                <a:latin typeface="Century Gothic" pitchFamily="34" charset="0"/>
              </a:rPr>
              <a:t>A suggestion to not build something too alien and stand out from the environment</a:t>
            </a:r>
          </a:p>
          <a:p>
            <a:pPr marL="0" indent="0">
              <a:buNone/>
            </a:pPr>
            <a:endParaRPr lang="en-MY" sz="1400" dirty="0">
              <a:latin typeface="Century Gothic" pitchFamily="34" charset="0"/>
            </a:endParaRPr>
          </a:p>
          <a:p>
            <a:pPr marL="0" indent="0">
              <a:buNone/>
            </a:pPr>
            <a:r>
              <a:rPr lang="en-MY" sz="14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Superstitions</a:t>
            </a:r>
          </a:p>
          <a:p>
            <a:pPr marL="0" indent="0">
              <a:buNone/>
            </a:pPr>
            <a:r>
              <a:rPr lang="en-MY" sz="1200" dirty="0" smtClean="0">
                <a:latin typeface="Century Gothic" pitchFamily="34" charset="0"/>
              </a:rPr>
              <a:t>A superstition of a female spirit during the night at the villa and campsite area. But it wouldn’t affect anyone if the noise level is low.</a:t>
            </a:r>
          </a:p>
          <a:p>
            <a:pPr marL="0" indent="0">
              <a:buNone/>
            </a:pPr>
            <a:endParaRPr lang="en-MY" sz="1400" dirty="0"/>
          </a:p>
          <a:p>
            <a:pPr marL="0" indent="0">
              <a:buNone/>
            </a:pPr>
            <a:r>
              <a:rPr lang="en-MY" sz="14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Traditional Layout</a:t>
            </a:r>
          </a:p>
          <a:p>
            <a:pPr marL="0" indent="0">
              <a:buNone/>
            </a:pPr>
            <a:endParaRPr lang="en-MY" sz="1400" u="sng" dirty="0"/>
          </a:p>
          <a:p>
            <a:pPr marL="0" indent="0">
              <a:buNone/>
            </a:pPr>
            <a:endParaRPr lang="en-MY" sz="1400" u="sng" dirty="0"/>
          </a:p>
          <a:p>
            <a:pPr marL="0" indent="0">
              <a:buNone/>
            </a:pPr>
            <a:endParaRPr lang="en-MY" sz="1400" u="sng" dirty="0"/>
          </a:p>
          <a:p>
            <a:pPr marL="0" indent="0">
              <a:buNone/>
            </a:pPr>
            <a:endParaRPr lang="en-MY" sz="1400" u="sng" dirty="0"/>
          </a:p>
          <a:p>
            <a:pPr marL="0" indent="0">
              <a:buNone/>
            </a:pPr>
            <a:endParaRPr lang="en-MY" sz="1400" u="sng" dirty="0"/>
          </a:p>
          <a:p>
            <a:pPr marL="0" indent="0">
              <a:buNone/>
            </a:pPr>
            <a:endParaRPr lang="en-MY" sz="1400" dirty="0"/>
          </a:p>
        </p:txBody>
      </p:sp>
      <p:sp>
        <p:nvSpPr>
          <p:cNvPr id="4" name="Rectangle 3"/>
          <p:cNvSpPr/>
          <p:nvPr/>
        </p:nvSpPr>
        <p:spPr>
          <a:xfrm>
            <a:off x="1869016" y="3849538"/>
            <a:ext cx="2285603" cy="68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MY"/>
          </a:p>
        </p:txBody>
      </p:sp>
      <p:cxnSp>
        <p:nvCxnSpPr>
          <p:cNvPr id="6" name="Straight Connector 5"/>
          <p:cNvCxnSpPr/>
          <p:nvPr/>
        </p:nvCxnSpPr>
        <p:spPr>
          <a:xfrm>
            <a:off x="2622972" y="3849538"/>
            <a:ext cx="4852" cy="685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394501" y="3849538"/>
            <a:ext cx="4853" cy="685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926337" y="4058620"/>
            <a:ext cx="610915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MY" sz="1100" dirty="0" smtClean="0"/>
              <a:t>KITCHEN</a:t>
            </a:r>
            <a:endParaRPr lang="en-MY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2740523" y="3996230"/>
            <a:ext cx="792390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MY" sz="1100" dirty="0" smtClean="0"/>
              <a:t>LIVING ROOM</a:t>
            </a:r>
            <a:endParaRPr lang="en-MY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3399347" y="4077024"/>
            <a:ext cx="935696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MY" sz="1100" dirty="0" smtClean="0"/>
              <a:t>BEDROOMS</a:t>
            </a:r>
            <a:endParaRPr lang="en-MY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4535210" y="3936619"/>
            <a:ext cx="2727001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MY" dirty="0" smtClean="0">
                <a:latin typeface="Century Gothic" pitchFamily="34" charset="0"/>
              </a:rPr>
              <a:t>As </a:t>
            </a:r>
            <a:r>
              <a:rPr lang="en-MY" dirty="0">
                <a:latin typeface="Century Gothic" pitchFamily="34" charset="0"/>
              </a:rPr>
              <a:t>a reference to the layout of all the orang </a:t>
            </a:r>
            <a:r>
              <a:rPr lang="en-MY" dirty="0" err="1">
                <a:latin typeface="Century Gothic" pitchFamily="34" charset="0"/>
              </a:rPr>
              <a:t>asli’s</a:t>
            </a:r>
            <a:r>
              <a:rPr lang="en-MY" dirty="0">
                <a:latin typeface="Century Gothic" pitchFamily="34" charset="0"/>
              </a:rPr>
              <a:t> houses.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614494" y="273844"/>
            <a:ext cx="5841431" cy="37833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MY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CULTURES &amp; HUMANITIES</a:t>
            </a:r>
          </a:p>
        </p:txBody>
      </p:sp>
    </p:spTree>
    <p:extLst>
      <p:ext uri="{BB962C8B-B14F-4D97-AF65-F5344CB8AC3E}">
        <p14:creationId xmlns:p14="http://schemas.microsoft.com/office/powerpoint/2010/main" val="46371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288" y="816356"/>
            <a:ext cx="6700786" cy="41120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MY" sz="1400" spc="22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en-MY" sz="14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rchitectural Influences</a:t>
            </a:r>
          </a:p>
          <a:p>
            <a:pPr marL="0" indent="0">
              <a:buNone/>
            </a:pPr>
            <a:r>
              <a:rPr lang="en-US" sz="1200" dirty="0">
                <a:latin typeface="Century Gothic" panose="020B0502020202020204" pitchFamily="34" charset="0"/>
              </a:rPr>
              <a:t>Phase 2 is inspired by Perak’s </a:t>
            </a:r>
            <a:r>
              <a:rPr lang="en-US" sz="1200" dirty="0" err="1">
                <a:latin typeface="Century Gothic" panose="020B0502020202020204" pitchFamily="34" charset="0"/>
              </a:rPr>
              <a:t>kampung</a:t>
            </a:r>
            <a:r>
              <a:rPr lang="en-US" sz="1200" dirty="0">
                <a:latin typeface="Century Gothic" panose="020B0502020202020204" pitchFamily="34" charset="0"/>
              </a:rPr>
              <a:t> house. </a:t>
            </a:r>
          </a:p>
          <a:p>
            <a:pPr marL="0" indent="0">
              <a:buNone/>
            </a:pPr>
            <a:r>
              <a:rPr lang="en-US" sz="1200" dirty="0">
                <a:latin typeface="Century Gothic" panose="020B0502020202020204" pitchFamily="34" charset="0"/>
              </a:rPr>
              <a:t>Villa is inspired by Heritage elements (motifs, mosaic tiles)</a:t>
            </a:r>
          </a:p>
          <a:p>
            <a:pPr marL="0" indent="0">
              <a:buNone/>
            </a:pPr>
            <a:r>
              <a:rPr lang="en-US" sz="1200" dirty="0">
                <a:latin typeface="Century Gothic" panose="020B0502020202020204" pitchFamily="34" charset="0"/>
              </a:rPr>
              <a:t>The resort is envision to be grown back into nature. </a:t>
            </a:r>
          </a:p>
          <a:p>
            <a:pPr marL="0" indent="0">
              <a:buNone/>
            </a:pPr>
            <a:r>
              <a:rPr lang="en-US" sz="1200" dirty="0">
                <a:latin typeface="Century Gothic" panose="020B0502020202020204" pitchFamily="34" charset="0"/>
              </a:rPr>
              <a:t>Over time, the creepers will cover parts of the building.</a:t>
            </a:r>
          </a:p>
          <a:p>
            <a:pPr marL="0" indent="0">
              <a:buNone/>
            </a:pPr>
            <a:endParaRPr lang="en-US" sz="1200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14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 </a:t>
            </a:r>
            <a:r>
              <a:rPr lang="en-US" sz="1200" dirty="0">
                <a:latin typeface="Century Gothic" panose="020B0502020202020204" pitchFamily="34" charset="0"/>
              </a:rPr>
              <a:t>E</a:t>
            </a:r>
            <a:r>
              <a:rPr lang="en-US" sz="1200" dirty="0" smtClean="0">
                <a:latin typeface="Century Gothic" panose="020B0502020202020204" pitchFamily="34" charset="0"/>
              </a:rPr>
              <a:t>lements to consider while designing the NAC</a:t>
            </a:r>
          </a:p>
          <a:p>
            <a:pPr marL="0" indent="0">
              <a:buNone/>
            </a:pPr>
            <a:endParaRPr lang="en-US" sz="12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1400" spc="22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Conservation</a:t>
            </a:r>
          </a:p>
          <a:p>
            <a:pPr marL="0" indent="0">
              <a:buNone/>
            </a:pPr>
            <a:r>
              <a:rPr lang="en-US" sz="1200" dirty="0" err="1">
                <a:latin typeface="Century Gothic" panose="020B0502020202020204" pitchFamily="34" charset="0"/>
              </a:rPr>
              <a:t>Tanju</a:t>
            </a:r>
            <a:r>
              <a:rPr lang="en-US" sz="1200" dirty="0" err="1" smtClean="0">
                <a:latin typeface="Century Gothic" panose="020B0502020202020204" pitchFamily="34" charset="0"/>
              </a:rPr>
              <a:t>ng</a:t>
            </a:r>
            <a:r>
              <a:rPr lang="en-US" sz="1200" dirty="0" smtClean="0">
                <a:latin typeface="Century Gothic" panose="020B0502020202020204" pitchFamily="34" charset="0"/>
              </a:rPr>
              <a:t> </a:t>
            </a:r>
            <a:r>
              <a:rPr lang="en-US" sz="1200" dirty="0" err="1" smtClean="0">
                <a:latin typeface="Century Gothic" panose="020B0502020202020204" pitchFamily="34" charset="0"/>
              </a:rPr>
              <a:t>Satu</a:t>
            </a:r>
            <a:r>
              <a:rPr lang="en-US" sz="1200" dirty="0" smtClean="0">
                <a:latin typeface="Century Gothic" panose="020B0502020202020204" pitchFamily="34" charset="0"/>
              </a:rPr>
              <a:t> is meant to be conserved, it would be a real cultural village in a long term period of planning.</a:t>
            </a:r>
          </a:p>
          <a:p>
            <a:pPr marL="0" indent="0">
              <a:buNone/>
            </a:pPr>
            <a:endParaRPr lang="en-US" sz="12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 </a:t>
            </a:r>
            <a:r>
              <a:rPr lang="en-US" sz="1200" dirty="0">
                <a:latin typeface="Century Gothic" panose="020B0502020202020204" pitchFamily="34" charset="0"/>
              </a:rPr>
              <a:t>NA</a:t>
            </a:r>
            <a:r>
              <a:rPr lang="en-US" sz="1200" dirty="0" smtClean="0">
                <a:latin typeface="Century Gothic" panose="020B0502020202020204" pitchFamily="34" charset="0"/>
              </a:rPr>
              <a:t>C is suggested to incorporate some design strategies/elements to fit in the original     cultural village. </a:t>
            </a:r>
          </a:p>
          <a:p>
            <a:pPr marL="0" indent="0">
              <a:buNone/>
            </a:pPr>
            <a:endParaRPr lang="en-MY" sz="1400" dirty="0">
              <a:latin typeface="Century Gothic" pitchFamily="34" charset="0"/>
            </a:endParaRPr>
          </a:p>
          <a:p>
            <a:pPr marL="0" indent="0">
              <a:buNone/>
            </a:pPr>
            <a:endParaRPr lang="en-MY" sz="1400" u="sng" dirty="0"/>
          </a:p>
          <a:p>
            <a:pPr marL="0" indent="0">
              <a:buNone/>
            </a:pPr>
            <a:endParaRPr lang="en-MY" sz="1400" u="sng" dirty="0"/>
          </a:p>
          <a:p>
            <a:pPr marL="0" indent="0">
              <a:buNone/>
            </a:pPr>
            <a:endParaRPr lang="en-MY" sz="14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411294" y="293689"/>
            <a:ext cx="5841431" cy="37833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MY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CULTURES &amp; HUMANITIES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74" y="987696"/>
            <a:ext cx="2439733" cy="182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575" y="2373912"/>
            <a:ext cx="5841431" cy="890974"/>
          </a:xfrm>
        </p:spPr>
        <p:txBody>
          <a:bodyPr>
            <a:noAutofit/>
          </a:bodyPr>
          <a:lstStyle/>
          <a:p>
            <a:r>
              <a:rPr lang="en-MY" sz="5400" spc="4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DO’S</a:t>
            </a:r>
            <a:br>
              <a:rPr lang="en-MY" sz="5400" spc="4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</a:br>
            <a:r>
              <a:rPr lang="en-MY" spc="450" dirty="0" smtClean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&amp;DONT</a:t>
            </a:r>
            <a:r>
              <a:rPr lang="en-MY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-MY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endParaRPr lang="en-MY" sz="45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29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1395" y="702180"/>
            <a:ext cx="3579237" cy="406984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MY" sz="2300" dirty="0" smtClean="0">
                <a:latin typeface="Century Gothic" panose="020B0502020202020204" pitchFamily="34" charset="0"/>
              </a:rPr>
              <a:t>T</a:t>
            </a:r>
            <a:r>
              <a:rPr lang="en-MY" sz="1500" dirty="0" smtClean="0">
                <a:latin typeface="Century Gothic" panose="020B0502020202020204" pitchFamily="34" charset="0"/>
              </a:rPr>
              <a:t>he </a:t>
            </a:r>
            <a:r>
              <a:rPr lang="en-MY" sz="1500" dirty="0">
                <a:latin typeface="Century Gothic" panose="020B0502020202020204" pitchFamily="34" charset="0"/>
              </a:rPr>
              <a:t>trees on site cannot be cut without any valid </a:t>
            </a:r>
            <a:r>
              <a:rPr lang="en-MY" sz="1500" dirty="0" smtClean="0">
                <a:latin typeface="Century Gothic" panose="020B0502020202020204" pitchFamily="34" charset="0"/>
              </a:rPr>
              <a:t>reasons </a:t>
            </a:r>
          </a:p>
          <a:p>
            <a:pPr marL="0" indent="0">
              <a:buNone/>
            </a:pPr>
            <a:endParaRPr lang="en-US" sz="15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2300" dirty="0" smtClean="0">
                <a:latin typeface="Century Gothic" panose="020B0502020202020204" pitchFamily="34" charset="0"/>
              </a:rPr>
              <a:t>5</a:t>
            </a:r>
            <a:r>
              <a:rPr lang="en-US" sz="1500" dirty="0">
                <a:latin typeface="Century Gothic" panose="020B0502020202020204" pitchFamily="34" charset="0"/>
              </a:rPr>
              <a:t>0</a:t>
            </a:r>
            <a:r>
              <a:rPr lang="en-US" sz="1500" dirty="0" smtClean="0">
                <a:latin typeface="Century Gothic" panose="020B0502020202020204" pitchFamily="34" charset="0"/>
              </a:rPr>
              <a:t>% </a:t>
            </a:r>
            <a:r>
              <a:rPr lang="en-US" sz="1500" dirty="0">
                <a:latin typeface="Century Gothic" panose="020B0502020202020204" pitchFamily="34" charset="0"/>
              </a:rPr>
              <a:t>of the land should be reserved for nature and a maximum of 50% only can be used for </a:t>
            </a:r>
            <a:r>
              <a:rPr lang="en-US" sz="1500" dirty="0" smtClean="0">
                <a:latin typeface="Century Gothic" panose="020B0502020202020204" pitchFamily="34" charset="0"/>
              </a:rPr>
              <a:t>occupancy</a:t>
            </a:r>
          </a:p>
          <a:p>
            <a:pPr marL="0" indent="0">
              <a:buNone/>
            </a:pPr>
            <a:endParaRPr lang="en-US" sz="15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2300" dirty="0" smtClean="0">
                <a:latin typeface="Century Gothic" panose="020B0502020202020204" pitchFamily="34" charset="0"/>
              </a:rPr>
              <a:t>R</a:t>
            </a:r>
            <a:r>
              <a:rPr lang="en-US" sz="1500" dirty="0" smtClean="0">
                <a:latin typeface="Century Gothic" panose="020B0502020202020204" pitchFamily="34" charset="0"/>
              </a:rPr>
              <a:t>elocation </a:t>
            </a:r>
            <a:r>
              <a:rPr lang="en-US" sz="1500" dirty="0">
                <a:latin typeface="Century Gothic" panose="020B0502020202020204" pitchFamily="34" charset="0"/>
              </a:rPr>
              <a:t>of the mockup villages is allowed but the destroying of these villages is not </a:t>
            </a:r>
            <a:r>
              <a:rPr lang="en-US" sz="1500" dirty="0" smtClean="0">
                <a:latin typeface="Century Gothic" panose="020B0502020202020204" pitchFamily="34" charset="0"/>
              </a:rPr>
              <a:t>allowed</a:t>
            </a:r>
          </a:p>
          <a:p>
            <a:pPr marL="0" indent="0">
              <a:buNone/>
            </a:pPr>
            <a:endParaRPr lang="en-US" sz="15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2300" dirty="0">
                <a:latin typeface="Century Gothic" panose="020B0502020202020204" pitchFamily="34" charset="0"/>
              </a:rPr>
              <a:t>N</a:t>
            </a:r>
            <a:r>
              <a:rPr lang="en-US" sz="1500" dirty="0">
                <a:latin typeface="Century Gothic" panose="020B0502020202020204" pitchFamily="34" charset="0"/>
              </a:rPr>
              <a:t>o cut and fill is allowed for the site, the contour has to </a:t>
            </a:r>
            <a:r>
              <a:rPr lang="en-US" sz="1500" dirty="0" smtClean="0">
                <a:latin typeface="Century Gothic" panose="020B0502020202020204" pitchFamily="34" charset="0"/>
              </a:rPr>
              <a:t>remain</a:t>
            </a:r>
          </a:p>
          <a:p>
            <a:pPr marL="0" indent="0">
              <a:buNone/>
            </a:pPr>
            <a:endParaRPr lang="en-US" sz="15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2300" dirty="0">
                <a:latin typeface="Century Gothic" panose="020B0502020202020204" pitchFamily="34" charset="0"/>
              </a:rPr>
              <a:t>T</a:t>
            </a:r>
            <a:r>
              <a:rPr lang="en-US" sz="1500" dirty="0">
                <a:latin typeface="Century Gothic" panose="020B0502020202020204" pitchFamily="34" charset="0"/>
              </a:rPr>
              <a:t>he maximum height limit for any building on the site is 3 </a:t>
            </a:r>
            <a:r>
              <a:rPr lang="en-US" sz="1500" dirty="0" smtClean="0">
                <a:latin typeface="Century Gothic" panose="020B0502020202020204" pitchFamily="34" charset="0"/>
              </a:rPr>
              <a:t>story's</a:t>
            </a:r>
            <a:endParaRPr lang="en-US" sz="15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1500" dirty="0">
              <a:latin typeface="Century Gothic" panose="020B0502020202020204" pitchFamily="34" charset="0"/>
            </a:endParaRPr>
          </a:p>
          <a:p>
            <a:pPr>
              <a:buFontTx/>
              <a:buChar char="-"/>
            </a:pPr>
            <a:endParaRPr lang="en-MY" sz="15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MY" sz="1500" dirty="0"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640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CustomShape 1"/>
          <p:cNvSpPr/>
          <p:nvPr/>
        </p:nvSpPr>
        <p:spPr>
          <a:xfrm>
            <a:off x="-357222" y="1214428"/>
            <a:ext cx="6855480" cy="178875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pPr algn="ctr">
              <a:lnSpc>
                <a:spcPct val="100000"/>
              </a:lnSpc>
            </a:pPr>
            <a:r>
              <a:rPr lang="en-MY" sz="6000" dirty="0">
                <a:solidFill>
                  <a:srgbClr val="000000"/>
                </a:solidFill>
                <a:latin typeface="Century Gothic" pitchFamily="34" charset="0"/>
              </a:rPr>
              <a:t>C</a:t>
            </a:r>
            <a:r>
              <a:rPr lang="en-MY" sz="60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LIMATE</a:t>
            </a:r>
            <a:endParaRPr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ustomShape 1"/>
          <p:cNvSpPr/>
          <p:nvPr/>
        </p:nvSpPr>
        <p:spPr>
          <a:xfrm>
            <a:off x="349200" y="-39420"/>
            <a:ext cx="7884360" cy="99225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MY" sz="4400" dirty="0">
                <a:solidFill>
                  <a:srgbClr val="000000"/>
                </a:solidFill>
                <a:latin typeface="Century Gothic" pitchFamily="34" charset="0"/>
              </a:rPr>
              <a:t>                   </a:t>
            </a:r>
            <a:r>
              <a:rPr lang="en-MY" sz="4400" dirty="0" smtClean="0">
                <a:solidFill>
                  <a:srgbClr val="000000"/>
                </a:solidFill>
                <a:latin typeface="Century Gothic" pitchFamily="34" charset="0"/>
              </a:rPr>
              <a:t> </a:t>
            </a:r>
            <a:r>
              <a:rPr lang="en-MY" sz="4400" dirty="0">
                <a:solidFill>
                  <a:srgbClr val="000000"/>
                </a:solidFill>
                <a:latin typeface="Century Gothic" pitchFamily="34" charset="0"/>
              </a:rPr>
              <a:t>WIND</a:t>
            </a:r>
            <a:endParaRPr>
              <a:latin typeface="Century Gothic" pitchFamily="34" charset="0"/>
            </a:endParaRPr>
          </a:p>
        </p:txBody>
      </p:sp>
      <p:pic>
        <p:nvPicPr>
          <p:cNvPr id="71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1097280" y="891541"/>
            <a:ext cx="7180920" cy="4109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0" y="0"/>
            <a:ext cx="914328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/>
          <p:nvPr/>
        </p:nvPicPr>
        <p:blipFill>
          <a:blip r:embed="rId2"/>
          <a:stretch>
            <a:fillRect/>
          </a:stretch>
        </p:blipFill>
        <p:spPr>
          <a:xfrm>
            <a:off x="360" y="0"/>
            <a:ext cx="914328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1928808"/>
            <a:ext cx="55007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WHAT</a:t>
            </a: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IS</a:t>
            </a:r>
            <a:r>
              <a:rPr lang="en-GB" sz="6600" dirty="0" smtClean="0">
                <a:latin typeface="Century Gothic" pitchFamily="34" charset="0"/>
              </a:rPr>
              <a:t>B</a:t>
            </a:r>
            <a:r>
              <a:rPr lang="en-GB" sz="66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ELUM?</a:t>
            </a:r>
            <a:endParaRPr lang="en-GB" sz="66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CustomShape 1"/>
          <p:cNvSpPr/>
          <p:nvPr/>
        </p:nvSpPr>
        <p:spPr>
          <a:xfrm>
            <a:off x="357158" y="214296"/>
            <a:ext cx="2386440" cy="2592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MY" dirty="0">
                <a:latin typeface="Century Gothic" pitchFamily="34" charset="0"/>
              </a:rPr>
              <a:t>RECOMMENDATION</a:t>
            </a:r>
            <a:endParaRPr>
              <a:latin typeface="Century Gothic" pitchFamily="34" charset="0"/>
            </a:endParaRPr>
          </a:p>
        </p:txBody>
      </p:sp>
      <p:sp>
        <p:nvSpPr>
          <p:cNvPr id="75" name="CustomShape 2"/>
          <p:cNvSpPr/>
          <p:nvPr/>
        </p:nvSpPr>
        <p:spPr>
          <a:xfrm>
            <a:off x="428596" y="4286263"/>
            <a:ext cx="8137080" cy="58452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MY" sz="1600" dirty="0">
                <a:solidFill>
                  <a:srgbClr val="000000"/>
                </a:solidFill>
                <a:latin typeface="Century Gothic" pitchFamily="34" charset="0"/>
              </a:rPr>
              <a:t>Elevated building to catch prevailing wind .</a:t>
            </a:r>
            <a:endParaRPr>
              <a:latin typeface="Century Gothic" pitchFamily="34" charset="0"/>
            </a:endParaRPr>
          </a:p>
          <a:p>
            <a:pPr>
              <a:lnSpc>
                <a:spcPct val="100000"/>
              </a:lnSpc>
            </a:pPr>
            <a:r>
              <a:rPr lang="en-MY" sz="1600" dirty="0">
                <a:solidFill>
                  <a:srgbClr val="000000"/>
                </a:solidFill>
                <a:latin typeface="Century Gothic" pitchFamily="34" charset="0"/>
              </a:rPr>
              <a:t>Orientate building towards wind direction .</a:t>
            </a:r>
            <a:endParaRPr>
              <a:latin typeface="Century Gothic" pitchFamily="34" charset="0"/>
            </a:endParaRPr>
          </a:p>
        </p:txBody>
      </p:sp>
      <p:pic>
        <p:nvPicPr>
          <p:cNvPr id="76" name="Picture 75"/>
          <p:cNvPicPr/>
          <p:nvPr/>
        </p:nvPicPr>
        <p:blipFill>
          <a:blip r:embed="rId2"/>
          <a:stretch>
            <a:fillRect/>
          </a:stretch>
        </p:blipFill>
        <p:spPr>
          <a:xfrm rot="109200">
            <a:off x="822240" y="1018440"/>
            <a:ext cx="3474360" cy="2204550"/>
          </a:xfrm>
          <a:prstGeom prst="rect">
            <a:avLst/>
          </a:prstGeom>
        </p:spPr>
      </p:pic>
      <p:pic>
        <p:nvPicPr>
          <p:cNvPr id="77" name="Picture 76"/>
          <p:cNvPicPr/>
          <p:nvPr/>
        </p:nvPicPr>
        <p:blipFill>
          <a:blip r:embed="rId3"/>
          <a:stretch>
            <a:fillRect/>
          </a:stretch>
        </p:blipFill>
        <p:spPr>
          <a:xfrm>
            <a:off x="4663440" y="1165860"/>
            <a:ext cx="2915640" cy="2057130"/>
          </a:xfrm>
          <a:prstGeom prst="rect">
            <a:avLst/>
          </a:prstGeom>
        </p:spPr>
      </p:pic>
      <p:sp>
        <p:nvSpPr>
          <p:cNvPr id="78" name="Line 3"/>
          <p:cNvSpPr/>
          <p:nvPr/>
        </p:nvSpPr>
        <p:spPr>
          <a:xfrm>
            <a:off x="1280160" y="3044520"/>
            <a:ext cx="2743200" cy="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79" name="CustomShape 4"/>
          <p:cNvSpPr/>
          <p:nvPr/>
        </p:nvSpPr>
        <p:spPr>
          <a:xfrm>
            <a:off x="1645920" y="3580470"/>
            <a:ext cx="1914840" cy="2597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MY">
                <a:latin typeface="Century Gothic" pitchFamily="34" charset="0"/>
              </a:rPr>
              <a:t>Elevated building</a:t>
            </a:r>
            <a:endParaRPr>
              <a:latin typeface="Century Gothic" pitchFamily="34" charset="0"/>
            </a:endParaRPr>
          </a:p>
        </p:txBody>
      </p:sp>
      <p:sp>
        <p:nvSpPr>
          <p:cNvPr id="80" name="CustomShape 5"/>
          <p:cNvSpPr/>
          <p:nvPr/>
        </p:nvSpPr>
        <p:spPr>
          <a:xfrm>
            <a:off x="5212080" y="3580740"/>
            <a:ext cx="2117520" cy="2597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MY">
                <a:latin typeface="Century Gothic" pitchFamily="34" charset="0"/>
              </a:rPr>
              <a:t>Building orientation</a:t>
            </a:r>
            <a:endParaRPr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-2286000" y="109350"/>
            <a:ext cx="13897800" cy="57510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MY" sz="4400">
                <a:solidFill>
                  <a:srgbClr val="000000"/>
                </a:solidFill>
                <a:latin typeface="Century Gothic" pitchFamily="34" charset="0"/>
              </a:rPr>
              <a:t>SUNPATH</a:t>
            </a:r>
            <a:endParaRPr>
              <a:latin typeface="Century Gothic" pitchFamily="34" charset="0"/>
            </a:endParaRPr>
          </a:p>
        </p:txBody>
      </p:sp>
      <p:graphicFrame>
        <p:nvGraphicFramePr>
          <p:cNvPr id="82" name="Table 2"/>
          <p:cNvGraphicFramePr/>
          <p:nvPr/>
        </p:nvGraphicFramePr>
        <p:xfrm>
          <a:off x="2376000" y="1041120"/>
          <a:ext cx="4415760" cy="2989440"/>
        </p:xfrm>
        <a:graphic>
          <a:graphicData uri="http://schemas.openxmlformats.org/drawingml/2006/table">
            <a:tbl>
              <a:tblPr/>
              <a:tblGrid>
                <a:gridCol w="866880"/>
                <a:gridCol w="3548880"/>
              </a:tblGrid>
              <a:tr h="36531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MY" sz="14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SimSun"/>
                        </a:rPr>
                        <a:t>Time</a:t>
                      </a:r>
                      <a:endParaRPr sz="140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MY" sz="14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SimSun"/>
                        </a:rPr>
                        <a:t>Description</a:t>
                      </a:r>
                      <a:endParaRPr sz="140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34290" marB="34290"/>
                </a:tc>
              </a:tr>
              <a:tr h="28863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MY" sz="1000">
                          <a:solidFill>
                            <a:srgbClr val="000000"/>
                          </a:solidFill>
                          <a:latin typeface="Calibri"/>
                          <a:ea typeface="SimSun"/>
                        </a:rPr>
                        <a:t>7.30</a:t>
                      </a:r>
                      <a:endParaRPr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MY" sz="1000">
                          <a:solidFill>
                            <a:srgbClr val="000000"/>
                          </a:solidFill>
                          <a:latin typeface="Calibri"/>
                          <a:ea typeface="SimSun"/>
                        </a:rPr>
                        <a:t>Cloudy with no sunlight.</a:t>
                      </a:r>
                      <a:endParaRPr sz="1400"/>
                    </a:p>
                  </a:txBody>
                  <a:tcPr marT="34290" marB="34290"/>
                </a:tc>
              </a:tr>
              <a:tr h="64557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MY" sz="1000">
                          <a:solidFill>
                            <a:srgbClr val="000000"/>
                          </a:solidFill>
                          <a:latin typeface="Calibri"/>
                          <a:ea typeface="SimSun"/>
                        </a:rPr>
                        <a:t>9.30</a:t>
                      </a:r>
                      <a:endParaRPr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MY" sz="1000">
                          <a:solidFill>
                            <a:srgbClr val="000000"/>
                          </a:solidFill>
                          <a:latin typeface="Calibri"/>
                          <a:ea typeface="SimSun"/>
                        </a:rPr>
                        <a:t>Brighter than before, however, the sun is blocked by the clouds and surrounding trees.</a:t>
                      </a:r>
                      <a:endParaRPr sz="1400"/>
                    </a:p>
                  </a:txBody>
                  <a:tcPr marT="34290" marB="34290"/>
                </a:tc>
              </a:tr>
              <a:tr h="28863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MY" sz="1000">
                          <a:solidFill>
                            <a:srgbClr val="000000"/>
                          </a:solidFill>
                          <a:latin typeface="Calibri"/>
                          <a:ea typeface="SimSun"/>
                        </a:rPr>
                        <a:t>11.30</a:t>
                      </a:r>
                      <a:endParaRPr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MY" sz="1000">
                          <a:solidFill>
                            <a:srgbClr val="000000"/>
                          </a:solidFill>
                          <a:latin typeface="Calibri"/>
                          <a:ea typeface="SimSun"/>
                        </a:rPr>
                        <a:t>Sun from east starts to cast a shadow.</a:t>
                      </a:r>
                      <a:endParaRPr sz="1400"/>
                    </a:p>
                  </a:txBody>
                  <a:tcPr marT="34290" marB="34290"/>
                </a:tc>
              </a:tr>
              <a:tr h="4671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MY" sz="1000">
                          <a:solidFill>
                            <a:srgbClr val="000000"/>
                          </a:solidFill>
                          <a:latin typeface="Calibri"/>
                          <a:ea typeface="SimSun"/>
                        </a:rPr>
                        <a:t>1.30</a:t>
                      </a:r>
                      <a:endParaRPr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MY" sz="1000">
                          <a:solidFill>
                            <a:srgbClr val="000000"/>
                          </a:solidFill>
                          <a:latin typeface="Calibri"/>
                          <a:ea typeface="SimSun"/>
                        </a:rPr>
                        <a:t>Sun is almost directly above, casting little shadow.</a:t>
                      </a:r>
                      <a:endParaRPr sz="1400"/>
                    </a:p>
                  </a:txBody>
                  <a:tcPr marT="34290" marB="34290"/>
                </a:tc>
              </a:tr>
              <a:tr h="4671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MY" sz="1000">
                          <a:solidFill>
                            <a:srgbClr val="000000"/>
                          </a:solidFill>
                          <a:latin typeface="Calibri"/>
                          <a:ea typeface="SimSun"/>
                        </a:rPr>
                        <a:t>3.30</a:t>
                      </a:r>
                      <a:endParaRPr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MY" sz="1000">
                          <a:solidFill>
                            <a:srgbClr val="000000"/>
                          </a:solidFill>
                          <a:latin typeface="Calibri"/>
                          <a:ea typeface="SimSun"/>
                        </a:rPr>
                        <a:t>Cloudy, moreover, it rains and there is no sunlight.</a:t>
                      </a:r>
                      <a:endParaRPr sz="1400"/>
                    </a:p>
                  </a:txBody>
                  <a:tcPr marT="34290" marB="34290"/>
                </a:tc>
              </a:tr>
              <a:tr h="4671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MY" sz="1000">
                          <a:solidFill>
                            <a:srgbClr val="000000"/>
                          </a:solidFill>
                          <a:latin typeface="Calibri"/>
                          <a:ea typeface="SimSun"/>
                        </a:rPr>
                        <a:t>5.30</a:t>
                      </a:r>
                      <a:endParaRPr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MY" sz="1000">
                          <a:solidFill>
                            <a:srgbClr val="000000"/>
                          </a:solidFill>
                          <a:latin typeface="Calibri"/>
                          <a:ea typeface="SimSun"/>
                        </a:rPr>
                        <a:t>Sun is blocked by the clouds, and after 6pm it is blocked by the hill.</a:t>
                      </a:r>
                      <a:endParaRPr sz="140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83" name="CustomShape 3"/>
          <p:cNvSpPr/>
          <p:nvPr/>
        </p:nvSpPr>
        <p:spPr>
          <a:xfrm>
            <a:off x="548640" y="4181220"/>
            <a:ext cx="4479480" cy="61641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n-MY" sz="1400">
                <a:solidFill>
                  <a:srgbClr val="000000"/>
                </a:solidFill>
                <a:latin typeface="Century Gothic" pitchFamily="34" charset="0"/>
              </a:rPr>
              <a:t>- Sunny during noon and afternoon.</a:t>
            </a:r>
            <a:endParaRPr>
              <a:latin typeface="Century Gothic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n-MY" sz="1400">
                <a:solidFill>
                  <a:srgbClr val="000000"/>
                </a:solidFill>
                <a:latin typeface="Century Gothic" pitchFamily="34" charset="0"/>
              </a:rPr>
              <a:t>- Minimal sunlight for the rest of the time .</a:t>
            </a:r>
            <a:endParaRPr>
              <a:latin typeface="Century Gothic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n-MY" sz="1400">
                <a:solidFill>
                  <a:srgbClr val="000000"/>
                </a:solidFill>
                <a:latin typeface="Century Gothic" pitchFamily="34" charset="0"/>
              </a:rPr>
              <a:t>- Sun is also blocked by clouds during sun rise and sun set.</a:t>
            </a:r>
            <a:endParaRPr>
              <a:latin typeface="Century Gothic" pitchFamily="34" charset="0"/>
            </a:endParaRPr>
          </a:p>
        </p:txBody>
      </p:sp>
      <p:sp>
        <p:nvSpPr>
          <p:cNvPr id="84" name="CustomShape 4"/>
          <p:cNvSpPr/>
          <p:nvPr/>
        </p:nvSpPr>
        <p:spPr>
          <a:xfrm>
            <a:off x="681120" y="4362390"/>
            <a:ext cx="6098400" cy="275130"/>
          </a:xfrm>
          <a:prstGeom prst="rect">
            <a:avLst/>
          </a:prstGeom>
        </p:spPr>
      </p:sp>
      <p:sp>
        <p:nvSpPr>
          <p:cNvPr id="85" name="CustomShape 5"/>
          <p:cNvSpPr/>
          <p:nvPr/>
        </p:nvSpPr>
        <p:spPr>
          <a:xfrm>
            <a:off x="571472" y="642924"/>
            <a:ext cx="6948360" cy="2586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MY" dirty="0">
                <a:latin typeface="Century Gothic" pitchFamily="34" charset="0"/>
              </a:rPr>
              <a:t>                                                Daily observation</a:t>
            </a:r>
            <a:endParaRPr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/>
          <p:cNvPicPr/>
          <p:nvPr/>
        </p:nvPicPr>
        <p:blipFill>
          <a:blip r:embed="rId2" cstate="print"/>
          <a:stretch>
            <a:fillRect/>
          </a:stretch>
        </p:blipFill>
        <p:spPr>
          <a:xfrm rot="20087400">
            <a:off x="410435" y="2938717"/>
            <a:ext cx="3875040" cy="2123010"/>
          </a:xfrm>
          <a:prstGeom prst="rect">
            <a:avLst/>
          </a:prstGeom>
        </p:spPr>
      </p:pic>
      <p:pic>
        <p:nvPicPr>
          <p:cNvPr id="87" name="Picture 86"/>
          <p:cNvPicPr/>
          <p:nvPr/>
        </p:nvPicPr>
        <p:blipFill>
          <a:blip r:embed="rId3" cstate="print"/>
          <a:stretch>
            <a:fillRect/>
          </a:stretch>
        </p:blipFill>
        <p:spPr>
          <a:xfrm rot="20305800">
            <a:off x="577770" y="969968"/>
            <a:ext cx="3436200" cy="1882170"/>
          </a:xfrm>
          <a:prstGeom prst="rect">
            <a:avLst/>
          </a:prstGeom>
        </p:spPr>
      </p:pic>
      <p:pic>
        <p:nvPicPr>
          <p:cNvPr id="88" name="Picture 87"/>
          <p:cNvPicPr/>
          <p:nvPr/>
        </p:nvPicPr>
        <p:blipFill>
          <a:blip r:embed="rId4" cstate="print"/>
          <a:stretch>
            <a:fillRect/>
          </a:stretch>
        </p:blipFill>
        <p:spPr>
          <a:xfrm rot="20064000">
            <a:off x="4533450" y="961058"/>
            <a:ext cx="3570120" cy="1955340"/>
          </a:xfrm>
          <a:prstGeom prst="rect">
            <a:avLst/>
          </a:prstGeom>
        </p:spPr>
      </p:pic>
      <p:pic>
        <p:nvPicPr>
          <p:cNvPr id="89" name="Picture 88"/>
          <p:cNvPicPr/>
          <p:nvPr/>
        </p:nvPicPr>
        <p:blipFill>
          <a:blip r:embed="rId5" cstate="print"/>
          <a:stretch>
            <a:fillRect/>
          </a:stretch>
        </p:blipFill>
        <p:spPr>
          <a:xfrm rot="20044800">
            <a:off x="4795595" y="3144187"/>
            <a:ext cx="3559680" cy="1949940"/>
          </a:xfrm>
          <a:prstGeom prst="rect">
            <a:avLst/>
          </a:prstGeom>
        </p:spPr>
      </p:pic>
      <p:sp>
        <p:nvSpPr>
          <p:cNvPr id="90" name="CustomShape 1"/>
          <p:cNvSpPr/>
          <p:nvPr/>
        </p:nvSpPr>
        <p:spPr>
          <a:xfrm>
            <a:off x="571472" y="142858"/>
            <a:ext cx="3119760" cy="32211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MY" sz="2400" dirty="0"/>
              <a:t>SUNPATH ANALYSIS</a:t>
            </a:r>
            <a:endParaRPr/>
          </a:p>
        </p:txBody>
      </p:sp>
      <p:pic>
        <p:nvPicPr>
          <p:cNvPr id="91" name="Picture 9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89520" y="342900"/>
            <a:ext cx="429840" cy="342360"/>
          </a:xfrm>
          <a:prstGeom prst="rect">
            <a:avLst/>
          </a:prstGeom>
        </p:spPr>
      </p:pic>
      <p:sp>
        <p:nvSpPr>
          <p:cNvPr id="92" name="CustomShape 2"/>
          <p:cNvSpPr/>
          <p:nvPr/>
        </p:nvSpPr>
        <p:spPr>
          <a:xfrm>
            <a:off x="4264530" y="1439228"/>
            <a:ext cx="456840" cy="27405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93" name="CustomShape 3"/>
          <p:cNvSpPr/>
          <p:nvPr/>
        </p:nvSpPr>
        <p:spPr>
          <a:xfrm>
            <a:off x="332610" y="1576388"/>
            <a:ext cx="456840" cy="27405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94" name="CustomShape 4"/>
          <p:cNvSpPr/>
          <p:nvPr/>
        </p:nvSpPr>
        <p:spPr>
          <a:xfrm>
            <a:off x="382715" y="3435247"/>
            <a:ext cx="456840" cy="27405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95" name="CustomShape 5"/>
          <p:cNvSpPr/>
          <p:nvPr/>
        </p:nvSpPr>
        <p:spPr>
          <a:xfrm>
            <a:off x="4406075" y="3435247"/>
            <a:ext cx="456840" cy="27405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96" name="CustomShape 6"/>
          <p:cNvSpPr/>
          <p:nvPr/>
        </p:nvSpPr>
        <p:spPr>
          <a:xfrm>
            <a:off x="785786" y="928676"/>
            <a:ext cx="1645560" cy="54837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MY" sz="1400" dirty="0">
                <a:latin typeface="Century Gothic" pitchFamily="34" charset="0"/>
              </a:rPr>
              <a:t>Month: June</a:t>
            </a:r>
            <a:endParaRPr>
              <a:latin typeface="Century Gothic" pitchFamily="34" charset="0"/>
            </a:endParaRPr>
          </a:p>
          <a:p>
            <a:r>
              <a:rPr lang="en-MY" sz="1400" dirty="0">
                <a:latin typeface="Century Gothic" pitchFamily="34" charset="0"/>
              </a:rPr>
              <a:t>Time: 0900</a:t>
            </a:r>
            <a:endParaRPr>
              <a:latin typeface="Century Gothic" pitchFamily="34" charset="0"/>
            </a:endParaRPr>
          </a:p>
        </p:txBody>
      </p:sp>
      <p:sp>
        <p:nvSpPr>
          <p:cNvPr id="97" name="CustomShape 7"/>
          <p:cNvSpPr/>
          <p:nvPr/>
        </p:nvSpPr>
        <p:spPr>
          <a:xfrm>
            <a:off x="4786314" y="928676"/>
            <a:ext cx="1554120" cy="3672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MY" sz="1400" dirty="0">
                <a:latin typeface="Century Gothic" pitchFamily="34" charset="0"/>
              </a:rPr>
              <a:t>Month: June</a:t>
            </a:r>
            <a:endParaRPr>
              <a:latin typeface="Century Gothic" pitchFamily="34" charset="0"/>
            </a:endParaRPr>
          </a:p>
          <a:p>
            <a:r>
              <a:rPr lang="en-MY" sz="1400" dirty="0">
                <a:latin typeface="Century Gothic" pitchFamily="34" charset="0"/>
              </a:rPr>
              <a:t>Time: 1200</a:t>
            </a:r>
            <a:endParaRPr>
              <a:latin typeface="Century Gothic" pitchFamily="34" charset="0"/>
            </a:endParaRPr>
          </a:p>
        </p:txBody>
      </p:sp>
      <p:sp>
        <p:nvSpPr>
          <p:cNvPr id="98" name="CustomShape 8"/>
          <p:cNvSpPr/>
          <p:nvPr/>
        </p:nvSpPr>
        <p:spPr>
          <a:xfrm>
            <a:off x="803915" y="3229507"/>
            <a:ext cx="1371240" cy="3672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MY" sz="1400">
                <a:latin typeface="Century Gothic" pitchFamily="34" charset="0"/>
              </a:rPr>
              <a:t>Month: June</a:t>
            </a:r>
            <a:endParaRPr>
              <a:latin typeface="Century Gothic" pitchFamily="34" charset="0"/>
            </a:endParaRPr>
          </a:p>
          <a:p>
            <a:r>
              <a:rPr lang="en-MY" sz="1400">
                <a:latin typeface="Century Gothic" pitchFamily="34" charset="0"/>
              </a:rPr>
              <a:t>Time: 1500</a:t>
            </a:r>
            <a:endParaRPr>
              <a:latin typeface="Century Gothic" pitchFamily="34" charset="0"/>
            </a:endParaRPr>
          </a:p>
        </p:txBody>
      </p:sp>
      <p:sp>
        <p:nvSpPr>
          <p:cNvPr id="99" name="CustomShape 9"/>
          <p:cNvSpPr/>
          <p:nvPr/>
        </p:nvSpPr>
        <p:spPr>
          <a:xfrm>
            <a:off x="4863275" y="3214927"/>
            <a:ext cx="1371240" cy="3672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MY" sz="1400" dirty="0">
                <a:latin typeface="Century Gothic" pitchFamily="34" charset="0"/>
              </a:rPr>
              <a:t>Month: June</a:t>
            </a:r>
            <a:endParaRPr>
              <a:latin typeface="Century Gothic" pitchFamily="34" charset="0"/>
            </a:endParaRPr>
          </a:p>
          <a:p>
            <a:r>
              <a:rPr lang="en-MY" sz="1400" dirty="0">
                <a:latin typeface="Century Gothic" pitchFamily="34" charset="0"/>
              </a:rPr>
              <a:t>Time: 1800</a:t>
            </a:r>
            <a:endParaRPr>
              <a:latin typeface="Century Gothic" pitchFamily="34" charset="0"/>
            </a:endParaRPr>
          </a:p>
        </p:txBody>
      </p:sp>
      <p:sp>
        <p:nvSpPr>
          <p:cNvPr id="100" name="CustomShape 10"/>
          <p:cNvSpPr/>
          <p:nvPr/>
        </p:nvSpPr>
        <p:spPr>
          <a:xfrm>
            <a:off x="-928726" y="1857370"/>
            <a:ext cx="747000" cy="20547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</p:sp>
      <p:sp>
        <p:nvSpPr>
          <p:cNvPr id="101" name="CustomShape 11"/>
          <p:cNvSpPr/>
          <p:nvPr/>
        </p:nvSpPr>
        <p:spPr>
          <a:xfrm>
            <a:off x="225330" y="1439228"/>
            <a:ext cx="747000" cy="20547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</p:sp>
      <p:sp>
        <p:nvSpPr>
          <p:cNvPr id="102" name="CustomShape 12"/>
          <p:cNvSpPr/>
          <p:nvPr/>
        </p:nvSpPr>
        <p:spPr>
          <a:xfrm>
            <a:off x="4731831" y="3923887"/>
            <a:ext cx="747000" cy="20547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</p:sp>
      <p:sp>
        <p:nvSpPr>
          <p:cNvPr id="103" name="CustomShape 13"/>
          <p:cNvSpPr/>
          <p:nvPr/>
        </p:nvSpPr>
        <p:spPr>
          <a:xfrm rot="19674528">
            <a:off x="4250610" y="1676243"/>
            <a:ext cx="747000" cy="20547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</p:sp>
      <p:sp>
        <p:nvSpPr>
          <p:cNvPr id="104" name="CustomShape 14"/>
          <p:cNvSpPr/>
          <p:nvPr/>
        </p:nvSpPr>
        <p:spPr>
          <a:xfrm rot="19949197">
            <a:off x="159799" y="3781011"/>
            <a:ext cx="747000" cy="20547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/>
          <p:cNvPicPr/>
          <p:nvPr/>
        </p:nvPicPr>
        <p:blipFill>
          <a:blip r:embed="rId2" cstate="print"/>
          <a:stretch>
            <a:fillRect/>
          </a:stretch>
        </p:blipFill>
        <p:spPr>
          <a:xfrm rot="20217600">
            <a:off x="326369" y="3230239"/>
            <a:ext cx="3787920" cy="2074950"/>
          </a:xfrm>
          <a:prstGeom prst="rect">
            <a:avLst/>
          </a:prstGeom>
        </p:spPr>
      </p:pic>
      <p:pic>
        <p:nvPicPr>
          <p:cNvPr id="106" name="Picture 105"/>
          <p:cNvPicPr/>
          <p:nvPr/>
        </p:nvPicPr>
        <p:blipFill>
          <a:blip r:embed="rId3" cstate="print"/>
          <a:stretch>
            <a:fillRect/>
          </a:stretch>
        </p:blipFill>
        <p:spPr>
          <a:xfrm rot="20080200">
            <a:off x="4540983" y="1119977"/>
            <a:ext cx="3685680" cy="2019060"/>
          </a:xfrm>
          <a:prstGeom prst="rect">
            <a:avLst/>
          </a:prstGeom>
        </p:spPr>
      </p:pic>
      <p:pic>
        <p:nvPicPr>
          <p:cNvPr id="107" name="Picture 106"/>
          <p:cNvPicPr/>
          <p:nvPr/>
        </p:nvPicPr>
        <p:blipFill>
          <a:blip r:embed="rId4" cstate="print"/>
          <a:stretch>
            <a:fillRect/>
          </a:stretch>
        </p:blipFill>
        <p:spPr>
          <a:xfrm rot="20109600">
            <a:off x="275343" y="1068407"/>
            <a:ext cx="3690720" cy="2020410"/>
          </a:xfrm>
          <a:prstGeom prst="rect">
            <a:avLst/>
          </a:prstGeom>
        </p:spPr>
      </p:pic>
      <p:sp>
        <p:nvSpPr>
          <p:cNvPr id="109" name="CustomShape 2"/>
          <p:cNvSpPr/>
          <p:nvPr/>
        </p:nvSpPr>
        <p:spPr>
          <a:xfrm>
            <a:off x="795183" y="786527"/>
            <a:ext cx="1645560" cy="54837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MY" sz="1400">
                <a:latin typeface="Century Gothic" pitchFamily="34" charset="0"/>
              </a:rPr>
              <a:t>Month: December</a:t>
            </a:r>
            <a:endParaRPr>
              <a:latin typeface="Century Gothic" pitchFamily="34" charset="0"/>
            </a:endParaRPr>
          </a:p>
          <a:p>
            <a:r>
              <a:rPr lang="en-MY" sz="1400">
                <a:latin typeface="Century Gothic" pitchFamily="34" charset="0"/>
              </a:rPr>
              <a:t>Time: 0900</a:t>
            </a:r>
            <a:endParaRPr>
              <a:latin typeface="Century Gothic" pitchFamily="34" charset="0"/>
            </a:endParaRPr>
          </a:p>
        </p:txBody>
      </p:sp>
      <p:sp>
        <p:nvSpPr>
          <p:cNvPr id="110" name="CustomShape 3"/>
          <p:cNvSpPr/>
          <p:nvPr/>
        </p:nvSpPr>
        <p:spPr>
          <a:xfrm>
            <a:off x="4815663" y="761957"/>
            <a:ext cx="1831320" cy="3672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MY" sz="1400">
                <a:latin typeface="Century Gothic" pitchFamily="34" charset="0"/>
              </a:rPr>
              <a:t>Month: December</a:t>
            </a:r>
            <a:endParaRPr>
              <a:latin typeface="Century Gothic" pitchFamily="34" charset="0"/>
            </a:endParaRPr>
          </a:p>
          <a:p>
            <a:r>
              <a:rPr lang="en-MY" sz="1400">
                <a:latin typeface="Century Gothic" pitchFamily="34" charset="0"/>
              </a:rPr>
              <a:t>Time: 1200</a:t>
            </a:r>
            <a:endParaRPr>
              <a:latin typeface="Century Gothic" pitchFamily="34" charset="0"/>
            </a:endParaRPr>
          </a:p>
        </p:txBody>
      </p:sp>
      <p:sp>
        <p:nvSpPr>
          <p:cNvPr id="111" name="CustomShape 4"/>
          <p:cNvSpPr/>
          <p:nvPr/>
        </p:nvSpPr>
        <p:spPr>
          <a:xfrm>
            <a:off x="786089" y="3035839"/>
            <a:ext cx="1773000" cy="3672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MY" sz="1400" dirty="0">
                <a:latin typeface="Century Gothic" pitchFamily="34" charset="0"/>
              </a:rPr>
              <a:t>Month: December</a:t>
            </a:r>
            <a:endParaRPr>
              <a:latin typeface="Century Gothic" pitchFamily="34" charset="0"/>
            </a:endParaRPr>
          </a:p>
          <a:p>
            <a:r>
              <a:rPr lang="en-MY" sz="1400" dirty="0">
                <a:latin typeface="Century Gothic" pitchFamily="34" charset="0"/>
              </a:rPr>
              <a:t>Time: 1500</a:t>
            </a:r>
            <a:endParaRPr>
              <a:latin typeface="Century Gothic" pitchFamily="34" charset="0"/>
            </a:endParaRPr>
          </a:p>
        </p:txBody>
      </p:sp>
      <p:sp>
        <p:nvSpPr>
          <p:cNvPr id="113" name="CustomShape 6"/>
          <p:cNvSpPr/>
          <p:nvPr/>
        </p:nvSpPr>
        <p:spPr>
          <a:xfrm>
            <a:off x="0" y="1714494"/>
            <a:ext cx="731160" cy="3426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</p:sp>
      <p:sp>
        <p:nvSpPr>
          <p:cNvPr id="114" name="CustomShape 7"/>
          <p:cNvSpPr/>
          <p:nvPr/>
        </p:nvSpPr>
        <p:spPr>
          <a:xfrm rot="20094580">
            <a:off x="4324397" y="1781915"/>
            <a:ext cx="731160" cy="3426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</p:sp>
      <p:pic>
        <p:nvPicPr>
          <p:cNvPr id="115" name="Picture 114"/>
          <p:cNvPicPr/>
          <p:nvPr/>
        </p:nvPicPr>
        <p:blipFill>
          <a:blip r:embed="rId5" cstate="print"/>
          <a:stretch>
            <a:fillRect/>
          </a:stretch>
        </p:blipFill>
        <p:spPr>
          <a:xfrm rot="20358600">
            <a:off x="4580489" y="3231049"/>
            <a:ext cx="3697200" cy="2024730"/>
          </a:xfrm>
          <a:prstGeom prst="rect">
            <a:avLst/>
          </a:prstGeom>
        </p:spPr>
      </p:pic>
      <p:sp>
        <p:nvSpPr>
          <p:cNvPr id="116" name="CustomShape 8"/>
          <p:cNvSpPr/>
          <p:nvPr/>
        </p:nvSpPr>
        <p:spPr>
          <a:xfrm>
            <a:off x="141973" y="3801387"/>
            <a:ext cx="731160" cy="3426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</p:sp>
      <p:sp>
        <p:nvSpPr>
          <p:cNvPr id="117" name="CustomShape 9"/>
          <p:cNvSpPr/>
          <p:nvPr/>
        </p:nvSpPr>
        <p:spPr>
          <a:xfrm>
            <a:off x="4285377" y="3801387"/>
            <a:ext cx="731160" cy="3426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</p:sp>
      <p:sp>
        <p:nvSpPr>
          <p:cNvPr id="15" name="CustomShape 1"/>
          <p:cNvSpPr/>
          <p:nvPr/>
        </p:nvSpPr>
        <p:spPr>
          <a:xfrm>
            <a:off x="571472" y="142858"/>
            <a:ext cx="3119760" cy="32211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MY" sz="2400" dirty="0"/>
              <a:t>SUNPATH ANALYSIS</a:t>
            </a:r>
            <a:endParaRPr/>
          </a:p>
        </p:txBody>
      </p:sp>
      <p:sp>
        <p:nvSpPr>
          <p:cNvPr id="112" name="CustomShape 5"/>
          <p:cNvSpPr/>
          <p:nvPr/>
        </p:nvSpPr>
        <p:spPr>
          <a:xfrm>
            <a:off x="4845449" y="3021259"/>
            <a:ext cx="1919880" cy="3672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MY" sz="1400" dirty="0">
                <a:latin typeface="Century Gothic" pitchFamily="34" charset="0"/>
              </a:rPr>
              <a:t>Month: December</a:t>
            </a:r>
            <a:endParaRPr>
              <a:latin typeface="Century Gothic" pitchFamily="34" charset="0"/>
            </a:endParaRPr>
          </a:p>
          <a:p>
            <a:r>
              <a:rPr lang="en-MY" sz="1400" dirty="0">
                <a:latin typeface="Century Gothic" pitchFamily="34" charset="0"/>
              </a:rPr>
              <a:t>Time: 1800</a:t>
            </a:r>
            <a:endParaRPr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20" y="1855980"/>
            <a:ext cx="6077520" cy="3221100"/>
          </a:xfrm>
          <a:prstGeom prst="rect">
            <a:avLst/>
          </a:prstGeom>
        </p:spPr>
      </p:pic>
      <p:pic>
        <p:nvPicPr>
          <p:cNvPr id="119" name="Picture 1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74720" y="0"/>
            <a:ext cx="5485680" cy="2749410"/>
          </a:xfrm>
          <a:prstGeom prst="rect">
            <a:avLst/>
          </a:prstGeom>
        </p:spPr>
      </p:pic>
      <p:sp>
        <p:nvSpPr>
          <p:cNvPr id="120" name="CustomShape 1"/>
          <p:cNvSpPr/>
          <p:nvPr/>
        </p:nvSpPr>
        <p:spPr>
          <a:xfrm>
            <a:off x="604080" y="332910"/>
            <a:ext cx="3119760" cy="32211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MY" sz="2400" dirty="0">
                <a:latin typeface="Century Gothic" pitchFamily="34" charset="0"/>
              </a:rPr>
              <a:t>SUNPATH ANALYSIS</a:t>
            </a:r>
            <a:endParaRPr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3160" y="1176120"/>
            <a:ext cx="3916800" cy="2331450"/>
          </a:xfrm>
          <a:prstGeom prst="rect">
            <a:avLst/>
          </a:prstGeom>
        </p:spPr>
      </p:pic>
      <p:sp>
        <p:nvSpPr>
          <p:cNvPr id="122" name="CustomShape 1"/>
          <p:cNvSpPr/>
          <p:nvPr/>
        </p:nvSpPr>
        <p:spPr>
          <a:xfrm>
            <a:off x="457200" y="4416121"/>
            <a:ext cx="8137080" cy="58452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MY" sz="1600">
                <a:solidFill>
                  <a:srgbClr val="000000"/>
                </a:solidFill>
                <a:latin typeface="Century Gothic" pitchFamily="34" charset="0"/>
              </a:rPr>
              <a:t>Overhangs at east and west elevations.</a:t>
            </a:r>
            <a:endParaRPr>
              <a:latin typeface="Century Gothic" pitchFamily="34" charset="0"/>
            </a:endParaRPr>
          </a:p>
          <a:p>
            <a:pPr>
              <a:lnSpc>
                <a:spcPct val="100000"/>
              </a:lnSpc>
            </a:pPr>
            <a:r>
              <a:rPr lang="en-MY" sz="1600">
                <a:solidFill>
                  <a:srgbClr val="000000"/>
                </a:solidFill>
                <a:latin typeface="Century Gothic" pitchFamily="34" charset="0"/>
              </a:rPr>
              <a:t>Maximise the covered area of the building</a:t>
            </a:r>
            <a:endParaRPr>
              <a:latin typeface="Century Gothic" pitchFamily="34" charset="0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365760" y="288900"/>
            <a:ext cx="2386440" cy="2592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MY">
                <a:latin typeface="Century Gothic" pitchFamily="34" charset="0"/>
              </a:rPr>
              <a:t>RECOMMENDATION</a:t>
            </a:r>
            <a:endParaRPr>
              <a:latin typeface="Century Gothic" pitchFamily="34" charset="0"/>
            </a:endParaRPr>
          </a:p>
        </p:txBody>
      </p:sp>
      <p:pic>
        <p:nvPicPr>
          <p:cNvPr id="124" name="Picture 123"/>
          <p:cNvPicPr/>
          <p:nvPr/>
        </p:nvPicPr>
        <p:blipFill>
          <a:blip r:embed="rId3"/>
          <a:stretch>
            <a:fillRect/>
          </a:stretch>
        </p:blipFill>
        <p:spPr>
          <a:xfrm>
            <a:off x="5120640" y="1050300"/>
            <a:ext cx="2468520" cy="2241270"/>
          </a:xfrm>
          <a:prstGeom prst="rect">
            <a:avLst/>
          </a:prstGeom>
        </p:spPr>
      </p:pic>
      <p:sp>
        <p:nvSpPr>
          <p:cNvPr id="125" name="CustomShape 3"/>
          <p:cNvSpPr/>
          <p:nvPr/>
        </p:nvSpPr>
        <p:spPr>
          <a:xfrm>
            <a:off x="2018520" y="3649050"/>
            <a:ext cx="1181520" cy="2597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MY">
                <a:latin typeface="Century Gothic" pitchFamily="34" charset="0"/>
              </a:rPr>
              <a:t>Overhang</a:t>
            </a:r>
            <a:endParaRPr>
              <a:latin typeface="Century Gothic" pitchFamily="34" charset="0"/>
            </a:endParaRPr>
          </a:p>
        </p:txBody>
      </p:sp>
      <p:sp>
        <p:nvSpPr>
          <p:cNvPr id="126" name="CustomShape 4"/>
          <p:cNvSpPr/>
          <p:nvPr/>
        </p:nvSpPr>
        <p:spPr>
          <a:xfrm>
            <a:off x="5212080" y="3649050"/>
            <a:ext cx="2536560" cy="2597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MY">
                <a:latin typeface="Century Gothic" pitchFamily="34" charset="0"/>
              </a:rPr>
              <a:t>Maximise covered area</a:t>
            </a:r>
            <a:endParaRPr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429124" y="1071552"/>
            <a:ext cx="4570920" cy="3323700"/>
          </a:xfrm>
          <a:prstGeom prst="rect">
            <a:avLst/>
          </a:prstGeom>
        </p:spPr>
      </p:pic>
      <p:sp>
        <p:nvSpPr>
          <p:cNvPr id="128" name="CustomShape 1"/>
          <p:cNvSpPr/>
          <p:nvPr/>
        </p:nvSpPr>
        <p:spPr>
          <a:xfrm>
            <a:off x="500034" y="214296"/>
            <a:ext cx="7854480" cy="68877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MY" sz="3600" dirty="0">
                <a:solidFill>
                  <a:srgbClr val="000000"/>
                </a:solidFill>
                <a:latin typeface="Century Gothic" pitchFamily="34" charset="0"/>
              </a:rPr>
              <a:t>RAINFALL</a:t>
            </a:r>
            <a:endParaRPr>
              <a:latin typeface="Century Gothic" pitchFamily="34" charset="0"/>
            </a:endParaRPr>
          </a:p>
        </p:txBody>
      </p:sp>
      <p:sp>
        <p:nvSpPr>
          <p:cNvPr id="129" name="CustomShape 2"/>
          <p:cNvSpPr/>
          <p:nvPr/>
        </p:nvSpPr>
        <p:spPr>
          <a:xfrm>
            <a:off x="500034" y="1142992"/>
            <a:ext cx="3900486" cy="3535208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MY" sz="1400" dirty="0" err="1">
                <a:solidFill>
                  <a:srgbClr val="000000"/>
                </a:solidFill>
                <a:latin typeface="Century Gothic" pitchFamily="34" charset="0"/>
              </a:rPr>
              <a:t>Pulau</a:t>
            </a:r>
            <a:r>
              <a:rPr lang="en-MY" sz="1400" dirty="0">
                <a:solidFill>
                  <a:srgbClr val="000000"/>
                </a:solidFill>
                <a:latin typeface="Century Gothic" pitchFamily="34" charset="0"/>
              </a:rPr>
              <a:t> Banding is surrounded by hills</a:t>
            </a:r>
            <a:endParaRPr>
              <a:latin typeface="Century Gothic" pitchFamily="34" charset="0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MY" sz="1400" dirty="0">
                <a:solidFill>
                  <a:srgbClr val="000000"/>
                </a:solidFill>
                <a:latin typeface="Century Gothic" pitchFamily="34" charset="0"/>
              </a:rPr>
              <a:t>- hence it is affected by mild rain during the   monsoon season </a:t>
            </a:r>
            <a:endParaRPr>
              <a:latin typeface="Century Gothic" pitchFamily="34" charset="0"/>
            </a:endParaRPr>
          </a:p>
          <a:p>
            <a:pPr>
              <a:lnSpc>
                <a:spcPct val="100000"/>
              </a:lnSpc>
            </a:pPr>
            <a:r>
              <a:rPr lang="en-MY" sz="1400" dirty="0">
                <a:solidFill>
                  <a:srgbClr val="000000"/>
                </a:solidFill>
                <a:latin typeface="Century Gothic" pitchFamily="34" charset="0"/>
              </a:rPr>
              <a:t>     - less rain during other times .</a:t>
            </a:r>
            <a:endParaRPr>
              <a:latin typeface="Century Gothic" pitchFamily="34" charset="0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MY" sz="1400" dirty="0">
                <a:solidFill>
                  <a:srgbClr val="000000"/>
                </a:solidFill>
                <a:latin typeface="Century Gothic" pitchFamily="34" charset="0"/>
              </a:rPr>
              <a:t>Only affected by the North-East Monsoon, as the hills obstruct wind and rain from the west .</a:t>
            </a:r>
            <a:endParaRPr>
              <a:latin typeface="Century Gothic" pitchFamily="34" charset="0"/>
            </a:endParaRPr>
          </a:p>
          <a:p>
            <a:pPr>
              <a:lnSpc>
                <a:spcPct val="100000"/>
              </a:lnSpc>
            </a:pPr>
            <a:r>
              <a:rPr lang="en-MY" sz="1400" dirty="0">
                <a:solidFill>
                  <a:srgbClr val="000000"/>
                </a:solidFill>
                <a:latin typeface="Century Gothic" pitchFamily="34" charset="0"/>
              </a:rPr>
              <a:t>    </a:t>
            </a:r>
            <a:endParaRPr>
              <a:latin typeface="Century Gothic" pitchFamily="34" charset="0"/>
            </a:endParaRPr>
          </a:p>
          <a:p>
            <a:pPr>
              <a:lnSpc>
                <a:spcPct val="100000"/>
              </a:lnSpc>
            </a:pPr>
            <a:endParaRPr>
              <a:latin typeface="Century Gothic" pitchFamily="34" charset="0"/>
            </a:endParaRPr>
          </a:p>
        </p:txBody>
      </p:sp>
      <p:sp>
        <p:nvSpPr>
          <p:cNvPr id="130" name="CustomShape 3"/>
          <p:cNvSpPr/>
          <p:nvPr/>
        </p:nvSpPr>
        <p:spPr>
          <a:xfrm>
            <a:off x="6643702" y="4850820"/>
            <a:ext cx="3224520" cy="2926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MY" sz="1000" dirty="0">
                <a:solidFill>
                  <a:srgbClr val="000000"/>
                </a:solidFill>
                <a:latin typeface="Century Gothic" pitchFamily="34" charset="0"/>
              </a:rPr>
              <a:t>retrieved from www.myweather2.com</a:t>
            </a:r>
            <a:endParaRPr>
              <a:latin typeface="Century Gothic" pitchFamily="34" charset="0"/>
            </a:endParaRPr>
          </a:p>
        </p:txBody>
      </p:sp>
      <p:sp>
        <p:nvSpPr>
          <p:cNvPr id="131" name="CustomShape 4"/>
          <p:cNvSpPr/>
          <p:nvPr/>
        </p:nvSpPr>
        <p:spPr>
          <a:xfrm>
            <a:off x="428596" y="3357568"/>
            <a:ext cx="3571900" cy="7143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MY" sz="1400" dirty="0">
                <a:solidFill>
                  <a:srgbClr val="000000"/>
                </a:solidFill>
                <a:latin typeface="Century Gothic" pitchFamily="34" charset="0"/>
              </a:rPr>
              <a:t> Rainy season : Nov – Dec , Jan – </a:t>
            </a:r>
            <a:r>
              <a:rPr lang="en-MY" sz="1400" dirty="0" smtClean="0">
                <a:solidFill>
                  <a:srgbClr val="000000"/>
                </a:solidFill>
                <a:latin typeface="Century Gothic" pitchFamily="34" charset="0"/>
              </a:rPr>
              <a:t>Feb</a:t>
            </a:r>
          </a:p>
          <a:p>
            <a:pPr>
              <a:lnSpc>
                <a:spcPct val="100000"/>
              </a:lnSpc>
            </a:pPr>
            <a:r>
              <a:rPr lang="en-MY" sz="1400" dirty="0" smtClean="0">
                <a:solidFill>
                  <a:srgbClr val="000000"/>
                </a:solidFill>
                <a:latin typeface="Century Gothic" pitchFamily="34" charset="0"/>
              </a:rPr>
              <a:t> </a:t>
            </a:r>
            <a:r>
              <a:rPr lang="en-MY" sz="1400" dirty="0">
                <a:solidFill>
                  <a:srgbClr val="000000"/>
                </a:solidFill>
                <a:latin typeface="Century Gothic" pitchFamily="34" charset="0"/>
              </a:rPr>
              <a:t>(Water level rise up)</a:t>
            </a:r>
            <a:endParaRPr>
              <a:latin typeface="Century Gothic" pitchFamily="34" charset="0"/>
            </a:endParaRPr>
          </a:p>
          <a:p>
            <a:pPr>
              <a:lnSpc>
                <a:spcPct val="100000"/>
              </a:lnSpc>
            </a:pPr>
            <a:r>
              <a:rPr lang="en-MY" sz="1400" dirty="0">
                <a:solidFill>
                  <a:srgbClr val="000000"/>
                </a:solidFill>
                <a:latin typeface="Century Gothic" pitchFamily="34" charset="0"/>
              </a:rPr>
              <a:t> Suitable time : March - September</a:t>
            </a:r>
            <a:endParaRPr>
              <a:latin typeface="Century Gothic" pitchFamily="34" charset="0"/>
            </a:endParaRPr>
          </a:p>
          <a:p>
            <a:pPr>
              <a:lnSpc>
                <a:spcPct val="100000"/>
              </a:lnSpc>
            </a:pPr>
            <a:endParaRPr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131"/>
          <p:cNvPicPr/>
          <p:nvPr/>
        </p:nvPicPr>
        <p:blipFill>
          <a:blip r:embed="rId2"/>
          <a:stretch>
            <a:fillRect/>
          </a:stretch>
        </p:blipFill>
        <p:spPr>
          <a:xfrm>
            <a:off x="91440" y="1783080"/>
            <a:ext cx="8959680" cy="3372840"/>
          </a:xfrm>
          <a:prstGeom prst="rect">
            <a:avLst/>
          </a:prstGeom>
        </p:spPr>
      </p:pic>
      <p:sp>
        <p:nvSpPr>
          <p:cNvPr id="133" name="CustomShape 1"/>
          <p:cNvSpPr/>
          <p:nvPr/>
        </p:nvSpPr>
        <p:spPr>
          <a:xfrm>
            <a:off x="311400" y="548640"/>
            <a:ext cx="7551360" cy="4854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MY" dirty="0">
                <a:solidFill>
                  <a:srgbClr val="000000"/>
                </a:solidFill>
                <a:latin typeface="Century Gothic" pitchFamily="34" charset="0"/>
              </a:rPr>
              <a:t>- Flood occurred during 2005 &amp; 2011 which can cover part of our site .</a:t>
            </a:r>
            <a:endParaRPr>
              <a:latin typeface="Century Gothic" pitchFamily="34" charset="0"/>
            </a:endParaRPr>
          </a:p>
          <a:p>
            <a:pPr>
              <a:lnSpc>
                <a:spcPct val="100000"/>
              </a:lnSpc>
            </a:pPr>
            <a:r>
              <a:rPr lang="en-MY" dirty="0">
                <a:solidFill>
                  <a:srgbClr val="000000"/>
                </a:solidFill>
                <a:latin typeface="Century Gothic" pitchFamily="34" charset="0"/>
              </a:rPr>
              <a:t>- Highest water level in 2005 and 2011 which rise up to 40-50 m and above .</a:t>
            </a:r>
            <a:endParaRPr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365760" y="288630"/>
            <a:ext cx="2386440" cy="2592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MY">
                <a:latin typeface="Century Gothic" pitchFamily="34" charset="0"/>
              </a:rPr>
              <a:t>RECOMMENDATION</a:t>
            </a:r>
            <a:endParaRPr>
              <a:latin typeface="Century Gothic" pitchFamily="34" charset="0"/>
            </a:endParaRPr>
          </a:p>
        </p:txBody>
      </p:sp>
      <p:sp>
        <p:nvSpPr>
          <p:cNvPr id="135" name="CustomShape 2"/>
          <p:cNvSpPr/>
          <p:nvPr/>
        </p:nvSpPr>
        <p:spPr>
          <a:xfrm>
            <a:off x="500034" y="4357701"/>
            <a:ext cx="8137080" cy="57150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MY" sz="1600">
                <a:solidFill>
                  <a:srgbClr val="000000"/>
                </a:solidFill>
                <a:latin typeface="Century Gothic" pitchFamily="34" charset="0"/>
              </a:rPr>
              <a:t> Elevated structure is recommended to avoid flood</a:t>
            </a:r>
            <a:endParaRPr>
              <a:latin typeface="Century Gothic" pitchFamily="34" charset="0"/>
            </a:endParaRPr>
          </a:p>
          <a:p>
            <a:pPr>
              <a:lnSpc>
                <a:spcPct val="100000"/>
              </a:lnSpc>
            </a:pPr>
            <a:r>
              <a:rPr lang="en-MY" sz="1600">
                <a:solidFill>
                  <a:srgbClr val="000000"/>
                </a:solidFill>
                <a:latin typeface="Century Gothic" pitchFamily="34" charset="0"/>
              </a:rPr>
              <a:t> Water system to wisely use the rain water. </a:t>
            </a:r>
            <a:endParaRPr>
              <a:latin typeface="Century Gothic" pitchFamily="34" charset="0"/>
            </a:endParaRPr>
          </a:p>
        </p:txBody>
      </p:sp>
      <p:pic>
        <p:nvPicPr>
          <p:cNvPr id="136" name="Picture 135"/>
          <p:cNvPicPr/>
          <p:nvPr/>
        </p:nvPicPr>
        <p:blipFill>
          <a:blip r:embed="rId2"/>
          <a:stretch>
            <a:fillRect/>
          </a:stretch>
        </p:blipFill>
        <p:spPr>
          <a:xfrm rot="105000">
            <a:off x="2843640" y="1180440"/>
            <a:ext cx="3601440" cy="2344410"/>
          </a:xfrm>
          <a:prstGeom prst="rect">
            <a:avLst/>
          </a:prstGeom>
        </p:spPr>
      </p:pic>
      <p:sp>
        <p:nvSpPr>
          <p:cNvPr id="137" name="CustomShape 3"/>
          <p:cNvSpPr/>
          <p:nvPr/>
        </p:nvSpPr>
        <p:spPr>
          <a:xfrm>
            <a:off x="2743200" y="3703320"/>
            <a:ext cx="3440160" cy="2597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MY">
                <a:latin typeface="Century Gothic" pitchFamily="34" charset="0"/>
              </a:rPr>
              <a:t>Elevated structure to avoid flood</a:t>
            </a:r>
            <a:endParaRPr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454320" y="802710"/>
            <a:ext cx="3760560" cy="2557440"/>
          </a:xfrm>
          <a:prstGeom prst="rect">
            <a:avLst/>
          </a:prstGeom>
        </p:spPr>
      </p:pic>
      <p:sp>
        <p:nvSpPr>
          <p:cNvPr id="139" name="CustomShape 1"/>
          <p:cNvSpPr/>
          <p:nvPr/>
        </p:nvSpPr>
        <p:spPr>
          <a:xfrm>
            <a:off x="-214346" y="142858"/>
            <a:ext cx="8348400" cy="62073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r>
              <a:rPr lang="en-MY" sz="4000" dirty="0">
                <a:solidFill>
                  <a:srgbClr val="000000"/>
                </a:solidFill>
                <a:latin typeface="Century Gothic" pitchFamily="34" charset="0"/>
              </a:rPr>
              <a:t>                      TEMPERATURE</a:t>
            </a:r>
            <a:endParaRPr>
              <a:latin typeface="Century Gothic" pitchFamily="34" charset="0"/>
            </a:endParaRPr>
          </a:p>
        </p:txBody>
      </p:sp>
      <p:sp>
        <p:nvSpPr>
          <p:cNvPr id="140" name="CustomShape 2"/>
          <p:cNvSpPr/>
          <p:nvPr/>
        </p:nvSpPr>
        <p:spPr>
          <a:xfrm>
            <a:off x="732240" y="3157380"/>
            <a:ext cx="2284920" cy="33993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MY" sz="1000">
                <a:solidFill>
                  <a:srgbClr val="000000"/>
                </a:solidFill>
                <a:latin typeface="Century Gothic" pitchFamily="34" charset="0"/>
              </a:rPr>
              <a:t>retrieved from www.myweather2.com</a:t>
            </a:r>
            <a:endParaRPr>
              <a:latin typeface="Century Gothic" pitchFamily="34" charset="0"/>
            </a:endParaRPr>
          </a:p>
        </p:txBody>
      </p:sp>
      <p:sp>
        <p:nvSpPr>
          <p:cNvPr id="142" name="CustomShape 4"/>
          <p:cNvSpPr/>
          <p:nvPr/>
        </p:nvSpPr>
        <p:spPr>
          <a:xfrm>
            <a:off x="548640" y="3499740"/>
            <a:ext cx="4123800" cy="47763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MY" sz="1600">
                <a:solidFill>
                  <a:srgbClr val="000000"/>
                </a:solidFill>
                <a:latin typeface="Century Gothic" pitchFamily="34" charset="0"/>
                <a:ea typeface="MS PGothic"/>
              </a:rPr>
              <a:t>- Best time to visit our site - morning and               evening session.</a:t>
            </a:r>
            <a:endParaRPr>
              <a:latin typeface="Century Gothic" pitchFamily="34" charset="0"/>
            </a:endParaRPr>
          </a:p>
          <a:p>
            <a:pPr>
              <a:lnSpc>
                <a:spcPct val="100000"/>
              </a:lnSpc>
            </a:pPr>
            <a:r>
              <a:rPr lang="en-MY" sz="1600">
                <a:solidFill>
                  <a:srgbClr val="000000"/>
                </a:solidFill>
                <a:latin typeface="Century Gothic" pitchFamily="34" charset="0"/>
                <a:ea typeface="MS PGothic"/>
              </a:rPr>
              <a:t>- unless appropiate shading is provided .</a:t>
            </a:r>
            <a:endParaRPr>
              <a:latin typeface="Century Gothic" pitchFamily="34" charset="0"/>
            </a:endParaRPr>
          </a:p>
        </p:txBody>
      </p:sp>
      <p:sp>
        <p:nvSpPr>
          <p:cNvPr id="144" name="CustomShape 6"/>
          <p:cNvSpPr/>
          <p:nvPr/>
        </p:nvSpPr>
        <p:spPr>
          <a:xfrm>
            <a:off x="-2286000" y="3154680"/>
            <a:ext cx="91080" cy="324810"/>
          </a:xfrm>
          <a:prstGeom prst="rect">
            <a:avLst/>
          </a:prstGeom>
        </p:spPr>
      </p:sp>
      <p:sp>
        <p:nvSpPr>
          <p:cNvPr id="28" name="CustomShape 3"/>
          <p:cNvSpPr/>
          <p:nvPr/>
        </p:nvSpPr>
        <p:spPr>
          <a:xfrm>
            <a:off x="4000496" y="4857766"/>
            <a:ext cx="3190706" cy="3268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MY" sz="1400" dirty="0">
                <a:solidFill>
                  <a:srgbClr val="000000"/>
                </a:solidFill>
                <a:latin typeface="Century Gothic" pitchFamily="34" charset="0"/>
                <a:ea typeface="MS PGothic"/>
              </a:rPr>
              <a:t>Temperature difference between</a:t>
            </a:r>
            <a:endParaRPr>
              <a:latin typeface="Century Gothic" pitchFamily="34" charset="0"/>
            </a:endParaRPr>
          </a:p>
        </p:txBody>
      </p:sp>
      <p:graphicFrame>
        <p:nvGraphicFramePr>
          <p:cNvPr id="29" name="Table 5"/>
          <p:cNvGraphicFramePr/>
          <p:nvPr/>
        </p:nvGraphicFramePr>
        <p:xfrm>
          <a:off x="5286380" y="857238"/>
          <a:ext cx="3015000" cy="4247640"/>
        </p:xfrm>
        <a:graphic>
          <a:graphicData uri="http://schemas.openxmlformats.org/drawingml/2006/table">
            <a:tbl>
              <a:tblPr/>
              <a:tblGrid>
                <a:gridCol w="1006200"/>
                <a:gridCol w="1006560"/>
                <a:gridCol w="1002240"/>
              </a:tblGrid>
              <a:tr h="9144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MY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/>
                          <a:ea typeface="SimSun"/>
                        </a:rPr>
                        <a:t>TIME / ZONE</a:t>
                      </a:r>
                      <a:endParaRPr sz="18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MY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/>
                          <a:ea typeface="SimSun"/>
                        </a:rPr>
                        <a:t>Phase 2 Housing</a:t>
                      </a:r>
                      <a:endParaRPr sz="180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MY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/>
                          <a:ea typeface="SimSun"/>
                        </a:rPr>
                        <a:t>Our Site</a:t>
                      </a:r>
                      <a:endParaRPr sz="180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MY" sz="1500">
                          <a:solidFill>
                            <a:srgbClr val="000000"/>
                          </a:solidFill>
                          <a:latin typeface="Century Gothic"/>
                          <a:ea typeface="SimSun"/>
                        </a:rPr>
                        <a:t>8   am</a:t>
                      </a:r>
                      <a:endParaRPr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MY" sz="1200">
                          <a:solidFill>
                            <a:srgbClr val="000000"/>
                          </a:solidFill>
                          <a:latin typeface="Century Gothic"/>
                          <a:ea typeface="SimSun"/>
                        </a:rPr>
                        <a:t>    </a:t>
                      </a:r>
                      <a:r>
                        <a:rPr lang="en-MY" sz="1500">
                          <a:solidFill>
                            <a:srgbClr val="000000"/>
                          </a:solidFill>
                          <a:latin typeface="Century Gothic"/>
                          <a:ea typeface="SimSun"/>
                        </a:rPr>
                        <a:t> </a:t>
                      </a:r>
                      <a:r>
                        <a:rPr lang="en-MY" sz="1500">
                          <a:solidFill>
                            <a:srgbClr val="000000"/>
                          </a:solidFill>
                          <a:latin typeface="Century Gothic"/>
                          <a:ea typeface="MS PGothic"/>
                        </a:rPr>
                        <a:t>±0.2</a:t>
                      </a:r>
                      <a:endParaRPr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MY" sz="1200" dirty="0">
                          <a:solidFill>
                            <a:srgbClr val="000000"/>
                          </a:solidFill>
                          <a:latin typeface="Century Gothic"/>
                          <a:ea typeface="SimSun"/>
                        </a:rPr>
                        <a:t> </a:t>
                      </a:r>
                      <a:r>
                        <a:rPr lang="en-MY" sz="1500" dirty="0">
                          <a:solidFill>
                            <a:srgbClr val="000000"/>
                          </a:solidFill>
                          <a:latin typeface="Century Gothic"/>
                          <a:ea typeface="MS PGothic"/>
                        </a:rPr>
                        <a:t>± 0.2</a:t>
                      </a:r>
                      <a:endParaRPr sz="1800" dirty="0"/>
                    </a:p>
                  </a:txBody>
                  <a:tcPr/>
                </a:tc>
              </a:tr>
              <a:tr h="56844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MY" sz="1500">
                          <a:solidFill>
                            <a:srgbClr val="000000"/>
                          </a:solidFill>
                          <a:latin typeface="Century Gothic"/>
                          <a:ea typeface="SimSun"/>
                        </a:rPr>
                        <a:t>11 am</a:t>
                      </a:r>
                      <a:endParaRPr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MY" sz="1200" dirty="0">
                          <a:solidFill>
                            <a:srgbClr val="000000"/>
                          </a:solidFill>
                          <a:latin typeface="Century Gothic"/>
                          <a:ea typeface="MS PGothic"/>
                        </a:rPr>
                        <a:t>     </a:t>
                      </a:r>
                      <a:r>
                        <a:rPr lang="en-MY" sz="1500" dirty="0">
                          <a:solidFill>
                            <a:srgbClr val="000000"/>
                          </a:solidFill>
                          <a:latin typeface="Century Gothic"/>
                          <a:ea typeface="MS PGothic"/>
                        </a:rPr>
                        <a:t>±0.8</a:t>
                      </a:r>
                      <a:endParaRPr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MY" sz="1500" dirty="0">
                          <a:solidFill>
                            <a:srgbClr val="000000"/>
                          </a:solidFill>
                          <a:latin typeface="Calibri"/>
                          <a:ea typeface="SimSun"/>
                        </a:rPr>
                        <a:t> 0.5</a:t>
                      </a:r>
                      <a:endParaRPr sz="1800" dirty="0"/>
                    </a:p>
                  </a:txBody>
                  <a:tcPr/>
                </a:tc>
              </a:tr>
              <a:tr h="56844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MY" sz="1500">
                          <a:solidFill>
                            <a:srgbClr val="000000"/>
                          </a:solidFill>
                          <a:latin typeface="Century Gothic"/>
                          <a:ea typeface="SimSun"/>
                        </a:rPr>
                        <a:t>12 pm</a:t>
                      </a:r>
                      <a:endParaRPr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MY" sz="1500">
                          <a:solidFill>
                            <a:srgbClr val="000000"/>
                          </a:solidFill>
                          <a:latin typeface="Century Gothic"/>
                          <a:ea typeface="SimSun"/>
                        </a:rPr>
                        <a:t>0.6</a:t>
                      </a:r>
                      <a:endParaRPr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MY" sz="1500" dirty="0">
                          <a:solidFill>
                            <a:srgbClr val="000000"/>
                          </a:solidFill>
                          <a:latin typeface="Century Gothic"/>
                          <a:ea typeface="SimSun"/>
                        </a:rPr>
                        <a:t>1.5</a:t>
                      </a:r>
                      <a:endParaRPr sz="1800" dirty="0"/>
                    </a:p>
                  </a:txBody>
                  <a:tcPr/>
                </a:tc>
              </a:tr>
              <a:tr h="51012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MY" sz="1500">
                          <a:solidFill>
                            <a:srgbClr val="000000"/>
                          </a:solidFill>
                          <a:latin typeface="Century Gothic"/>
                          <a:ea typeface="SimSun"/>
                        </a:rPr>
                        <a:t>3   pm</a:t>
                      </a:r>
                      <a:endParaRPr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MY" sz="1500" dirty="0">
                          <a:solidFill>
                            <a:srgbClr val="000000"/>
                          </a:solidFill>
                          <a:latin typeface="Century Gothic"/>
                          <a:ea typeface="SimSun"/>
                        </a:rPr>
                        <a:t>0.5</a:t>
                      </a:r>
                      <a:endParaRPr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MY" sz="1500" dirty="0">
                          <a:solidFill>
                            <a:srgbClr val="000000"/>
                          </a:solidFill>
                          <a:latin typeface="Century Gothic"/>
                          <a:ea typeface="SimSun"/>
                        </a:rPr>
                        <a:t>0.6</a:t>
                      </a:r>
                      <a:endParaRPr sz="1800" dirty="0"/>
                    </a:p>
                  </a:txBody>
                  <a:tcPr/>
                </a:tc>
              </a:tr>
              <a:tr h="56844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MY" sz="1500">
                          <a:solidFill>
                            <a:srgbClr val="000000"/>
                          </a:solidFill>
                          <a:latin typeface="Century Gothic"/>
                          <a:ea typeface="SimSun"/>
                        </a:rPr>
                        <a:t>6   pm</a:t>
                      </a:r>
                      <a:endParaRPr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MY" sz="1200">
                          <a:solidFill>
                            <a:srgbClr val="000000"/>
                          </a:solidFill>
                          <a:latin typeface="Century Gothic"/>
                          <a:ea typeface="MS PGothic"/>
                        </a:rPr>
                        <a:t>     </a:t>
                      </a:r>
                      <a:r>
                        <a:rPr lang="en-MY" sz="1400">
                          <a:solidFill>
                            <a:srgbClr val="000000"/>
                          </a:solidFill>
                          <a:latin typeface="Century Gothic"/>
                          <a:ea typeface="MS PGothic"/>
                        </a:rPr>
                        <a:t>±0.1</a:t>
                      </a:r>
                      <a:endParaRPr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MY" sz="1200" dirty="0">
                          <a:solidFill>
                            <a:srgbClr val="000000"/>
                          </a:solidFill>
                          <a:latin typeface="Century Gothic"/>
                          <a:ea typeface="MS PGothic"/>
                        </a:rPr>
                        <a:t>      </a:t>
                      </a:r>
                      <a:r>
                        <a:rPr lang="en-MY" sz="1500" dirty="0">
                          <a:solidFill>
                            <a:srgbClr val="000000"/>
                          </a:solidFill>
                          <a:latin typeface="Century Gothic"/>
                          <a:ea typeface="MS PGothic"/>
                        </a:rPr>
                        <a:t>±0.1</a:t>
                      </a:r>
                      <a:endParaRPr sz="1800" dirty="0"/>
                    </a:p>
                  </a:txBody>
                  <a:tcPr/>
                </a:tc>
              </a:tr>
              <a:tr h="56916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MY" sz="1500">
                          <a:solidFill>
                            <a:srgbClr val="000000"/>
                          </a:solidFill>
                          <a:latin typeface="Century Gothic"/>
                          <a:ea typeface="SimSun"/>
                        </a:rPr>
                        <a:t>9   pm</a:t>
                      </a:r>
                      <a:endParaRPr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MY" sz="1200" dirty="0">
                          <a:solidFill>
                            <a:srgbClr val="000000"/>
                          </a:solidFill>
                          <a:latin typeface="Century Gothic"/>
                          <a:ea typeface="MS PGothic"/>
                        </a:rPr>
                        <a:t>    </a:t>
                      </a:r>
                      <a:r>
                        <a:rPr lang="en-MY" sz="1500" dirty="0">
                          <a:solidFill>
                            <a:srgbClr val="000000"/>
                          </a:solidFill>
                          <a:latin typeface="Century Gothic"/>
                          <a:ea typeface="MS PGothic"/>
                        </a:rPr>
                        <a:t>±0.25</a:t>
                      </a:r>
                      <a:endParaRPr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MY" sz="1200" dirty="0">
                          <a:solidFill>
                            <a:srgbClr val="000000"/>
                          </a:solidFill>
                          <a:latin typeface="Century Gothic"/>
                          <a:ea typeface="MS PGothic"/>
                        </a:rPr>
                        <a:t>      </a:t>
                      </a:r>
                      <a:r>
                        <a:rPr lang="en-MY" sz="1500" dirty="0">
                          <a:solidFill>
                            <a:srgbClr val="000000"/>
                          </a:solidFill>
                          <a:latin typeface="Century Gothic"/>
                          <a:ea typeface="MS PGothic"/>
                        </a:rPr>
                        <a:t>±0.1</a:t>
                      </a:r>
                      <a:endParaRPr sz="18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" name="Freeform 7"/>
          <p:cNvSpPr/>
          <p:nvPr/>
        </p:nvSpPr>
        <p:spPr>
          <a:xfrm>
            <a:off x="6570860" y="3016334"/>
            <a:ext cx="90720" cy="98640"/>
          </a:xfrm>
          <a:custGeom>
            <a:avLst/>
            <a:gdLst/>
            <a:ahLst/>
            <a:cxnLst/>
            <a:rect l="0" t="0" r="r" b="b"/>
            <a:pathLst>
              <a:path w="252" h="274">
                <a:moveTo>
                  <a:pt x="104" y="273"/>
                </a:moveTo>
                <a:cubicBezTo>
                  <a:pt x="104" y="235"/>
                  <a:pt x="104" y="198"/>
                  <a:pt x="104" y="160"/>
                </a:cubicBezTo>
                <a:cubicBezTo>
                  <a:pt x="69" y="160"/>
                  <a:pt x="35" y="160"/>
                  <a:pt x="0" y="160"/>
                </a:cubicBezTo>
                <a:cubicBezTo>
                  <a:pt x="0" y="144"/>
                  <a:pt x="0" y="128"/>
                  <a:pt x="0" y="113"/>
                </a:cubicBezTo>
                <a:cubicBezTo>
                  <a:pt x="35" y="113"/>
                  <a:pt x="69" y="113"/>
                  <a:pt x="104" y="113"/>
                </a:cubicBezTo>
                <a:cubicBezTo>
                  <a:pt x="104" y="75"/>
                  <a:pt x="104" y="37"/>
                  <a:pt x="104" y="0"/>
                </a:cubicBezTo>
                <a:cubicBezTo>
                  <a:pt x="118" y="0"/>
                  <a:pt x="133" y="0"/>
                  <a:pt x="148" y="0"/>
                </a:cubicBezTo>
                <a:cubicBezTo>
                  <a:pt x="148" y="37"/>
                  <a:pt x="148" y="75"/>
                  <a:pt x="148" y="113"/>
                </a:cubicBezTo>
                <a:cubicBezTo>
                  <a:pt x="182" y="113"/>
                  <a:pt x="217" y="113"/>
                  <a:pt x="251" y="113"/>
                </a:cubicBezTo>
                <a:cubicBezTo>
                  <a:pt x="251" y="128"/>
                  <a:pt x="251" y="144"/>
                  <a:pt x="251" y="160"/>
                </a:cubicBezTo>
                <a:cubicBezTo>
                  <a:pt x="217" y="160"/>
                  <a:pt x="182" y="160"/>
                  <a:pt x="148" y="160"/>
                </a:cubicBezTo>
                <a:cubicBezTo>
                  <a:pt x="148" y="198"/>
                  <a:pt x="148" y="235"/>
                  <a:pt x="148" y="273"/>
                </a:cubicBezTo>
                <a:cubicBezTo>
                  <a:pt x="133" y="273"/>
                  <a:pt x="118" y="273"/>
                  <a:pt x="104" y="273"/>
                </a:cubicBezTo>
              </a:path>
            </a:pathLst>
          </a:custGeom>
          <a:solidFill>
            <a:srgbClr val="000000"/>
          </a:solidFill>
        </p:spPr>
      </p:sp>
      <p:sp>
        <p:nvSpPr>
          <p:cNvPr id="31" name="Freeform 8"/>
          <p:cNvSpPr/>
          <p:nvPr/>
        </p:nvSpPr>
        <p:spPr>
          <a:xfrm>
            <a:off x="6561500" y="3016334"/>
            <a:ext cx="110520" cy="12960"/>
          </a:xfrm>
          <a:custGeom>
            <a:avLst/>
            <a:gdLst/>
            <a:ahLst/>
            <a:cxnLst/>
            <a:rect l="0" t="0" r="r" b="b"/>
            <a:pathLst>
              <a:path w="307" h="36">
                <a:moveTo>
                  <a:pt x="0" y="35"/>
                </a:moveTo>
                <a:cubicBezTo>
                  <a:pt x="0" y="23"/>
                  <a:pt x="0" y="11"/>
                  <a:pt x="0" y="0"/>
                </a:cubicBezTo>
                <a:cubicBezTo>
                  <a:pt x="102" y="0"/>
                  <a:pt x="204" y="0"/>
                  <a:pt x="306" y="0"/>
                </a:cubicBezTo>
                <a:cubicBezTo>
                  <a:pt x="306" y="11"/>
                  <a:pt x="306" y="23"/>
                  <a:pt x="306" y="35"/>
                </a:cubicBezTo>
                <a:cubicBezTo>
                  <a:pt x="204" y="35"/>
                  <a:pt x="102" y="35"/>
                  <a:pt x="0" y="35"/>
                </a:cubicBezTo>
              </a:path>
            </a:pathLst>
          </a:custGeom>
          <a:solidFill>
            <a:srgbClr val="000000"/>
          </a:solidFill>
        </p:spPr>
      </p:sp>
      <p:sp>
        <p:nvSpPr>
          <p:cNvPr id="32" name="Freeform 9"/>
          <p:cNvSpPr/>
          <p:nvPr/>
        </p:nvSpPr>
        <p:spPr>
          <a:xfrm>
            <a:off x="7571660" y="2427734"/>
            <a:ext cx="90720" cy="98640"/>
          </a:xfrm>
          <a:custGeom>
            <a:avLst/>
            <a:gdLst/>
            <a:ahLst/>
            <a:cxnLst/>
            <a:rect l="0" t="0" r="r" b="b"/>
            <a:pathLst>
              <a:path w="252" h="274">
                <a:moveTo>
                  <a:pt x="104" y="273"/>
                </a:moveTo>
                <a:cubicBezTo>
                  <a:pt x="104" y="235"/>
                  <a:pt x="104" y="198"/>
                  <a:pt x="104" y="160"/>
                </a:cubicBezTo>
                <a:cubicBezTo>
                  <a:pt x="69" y="160"/>
                  <a:pt x="35" y="160"/>
                  <a:pt x="0" y="160"/>
                </a:cubicBezTo>
                <a:cubicBezTo>
                  <a:pt x="0" y="144"/>
                  <a:pt x="0" y="128"/>
                  <a:pt x="0" y="113"/>
                </a:cubicBezTo>
                <a:cubicBezTo>
                  <a:pt x="35" y="113"/>
                  <a:pt x="69" y="113"/>
                  <a:pt x="104" y="113"/>
                </a:cubicBezTo>
                <a:cubicBezTo>
                  <a:pt x="104" y="75"/>
                  <a:pt x="104" y="37"/>
                  <a:pt x="104" y="0"/>
                </a:cubicBezTo>
                <a:cubicBezTo>
                  <a:pt x="118" y="0"/>
                  <a:pt x="133" y="0"/>
                  <a:pt x="148" y="0"/>
                </a:cubicBezTo>
                <a:cubicBezTo>
                  <a:pt x="148" y="37"/>
                  <a:pt x="148" y="75"/>
                  <a:pt x="148" y="113"/>
                </a:cubicBezTo>
                <a:cubicBezTo>
                  <a:pt x="182" y="113"/>
                  <a:pt x="217" y="113"/>
                  <a:pt x="251" y="113"/>
                </a:cubicBezTo>
                <a:cubicBezTo>
                  <a:pt x="251" y="128"/>
                  <a:pt x="251" y="144"/>
                  <a:pt x="251" y="160"/>
                </a:cubicBezTo>
                <a:cubicBezTo>
                  <a:pt x="217" y="160"/>
                  <a:pt x="182" y="160"/>
                  <a:pt x="148" y="160"/>
                </a:cubicBezTo>
                <a:cubicBezTo>
                  <a:pt x="148" y="198"/>
                  <a:pt x="148" y="235"/>
                  <a:pt x="148" y="273"/>
                </a:cubicBezTo>
                <a:cubicBezTo>
                  <a:pt x="133" y="273"/>
                  <a:pt x="118" y="273"/>
                  <a:pt x="104" y="273"/>
                </a:cubicBezTo>
              </a:path>
            </a:pathLst>
          </a:custGeom>
          <a:solidFill>
            <a:srgbClr val="000000"/>
          </a:solidFill>
        </p:spPr>
      </p:sp>
      <p:sp>
        <p:nvSpPr>
          <p:cNvPr id="33" name="Freeform 10"/>
          <p:cNvSpPr/>
          <p:nvPr/>
        </p:nvSpPr>
        <p:spPr>
          <a:xfrm>
            <a:off x="7562300" y="2427734"/>
            <a:ext cx="110520" cy="12960"/>
          </a:xfrm>
          <a:custGeom>
            <a:avLst/>
            <a:gdLst/>
            <a:ahLst/>
            <a:cxnLst/>
            <a:rect l="0" t="0" r="r" b="b"/>
            <a:pathLst>
              <a:path w="307" h="36">
                <a:moveTo>
                  <a:pt x="0" y="35"/>
                </a:moveTo>
                <a:cubicBezTo>
                  <a:pt x="0" y="23"/>
                  <a:pt x="0" y="11"/>
                  <a:pt x="0" y="0"/>
                </a:cubicBezTo>
                <a:cubicBezTo>
                  <a:pt x="102" y="0"/>
                  <a:pt x="204" y="0"/>
                  <a:pt x="306" y="0"/>
                </a:cubicBezTo>
                <a:cubicBezTo>
                  <a:pt x="306" y="11"/>
                  <a:pt x="306" y="23"/>
                  <a:pt x="306" y="35"/>
                </a:cubicBezTo>
                <a:cubicBezTo>
                  <a:pt x="204" y="35"/>
                  <a:pt x="102" y="35"/>
                  <a:pt x="0" y="35"/>
                </a:cubicBezTo>
              </a:path>
            </a:pathLst>
          </a:custGeom>
          <a:solidFill>
            <a:srgbClr val="000000"/>
          </a:solidFill>
        </p:spPr>
      </p:sp>
      <p:sp>
        <p:nvSpPr>
          <p:cNvPr id="34" name="Freeform 11"/>
          <p:cNvSpPr/>
          <p:nvPr/>
        </p:nvSpPr>
        <p:spPr>
          <a:xfrm>
            <a:off x="7588220" y="3003734"/>
            <a:ext cx="90720" cy="98640"/>
          </a:xfrm>
          <a:custGeom>
            <a:avLst/>
            <a:gdLst/>
            <a:ahLst/>
            <a:cxnLst/>
            <a:rect l="0" t="0" r="r" b="b"/>
            <a:pathLst>
              <a:path w="252" h="274">
                <a:moveTo>
                  <a:pt x="104" y="273"/>
                </a:moveTo>
                <a:cubicBezTo>
                  <a:pt x="104" y="235"/>
                  <a:pt x="104" y="198"/>
                  <a:pt x="104" y="160"/>
                </a:cubicBezTo>
                <a:cubicBezTo>
                  <a:pt x="69" y="160"/>
                  <a:pt x="35" y="160"/>
                  <a:pt x="0" y="160"/>
                </a:cubicBezTo>
                <a:cubicBezTo>
                  <a:pt x="0" y="144"/>
                  <a:pt x="0" y="128"/>
                  <a:pt x="0" y="113"/>
                </a:cubicBezTo>
                <a:cubicBezTo>
                  <a:pt x="35" y="113"/>
                  <a:pt x="69" y="113"/>
                  <a:pt x="104" y="113"/>
                </a:cubicBezTo>
                <a:cubicBezTo>
                  <a:pt x="104" y="75"/>
                  <a:pt x="104" y="37"/>
                  <a:pt x="104" y="0"/>
                </a:cubicBezTo>
                <a:cubicBezTo>
                  <a:pt x="118" y="0"/>
                  <a:pt x="133" y="0"/>
                  <a:pt x="148" y="0"/>
                </a:cubicBezTo>
                <a:cubicBezTo>
                  <a:pt x="148" y="37"/>
                  <a:pt x="148" y="75"/>
                  <a:pt x="148" y="113"/>
                </a:cubicBezTo>
                <a:cubicBezTo>
                  <a:pt x="182" y="113"/>
                  <a:pt x="217" y="113"/>
                  <a:pt x="251" y="113"/>
                </a:cubicBezTo>
                <a:cubicBezTo>
                  <a:pt x="251" y="128"/>
                  <a:pt x="251" y="144"/>
                  <a:pt x="251" y="160"/>
                </a:cubicBezTo>
                <a:cubicBezTo>
                  <a:pt x="217" y="160"/>
                  <a:pt x="182" y="160"/>
                  <a:pt x="148" y="160"/>
                </a:cubicBezTo>
                <a:cubicBezTo>
                  <a:pt x="148" y="198"/>
                  <a:pt x="148" y="235"/>
                  <a:pt x="148" y="273"/>
                </a:cubicBezTo>
                <a:cubicBezTo>
                  <a:pt x="133" y="273"/>
                  <a:pt x="118" y="273"/>
                  <a:pt x="104" y="273"/>
                </a:cubicBezTo>
              </a:path>
            </a:pathLst>
          </a:custGeom>
          <a:solidFill>
            <a:srgbClr val="000000"/>
          </a:solidFill>
        </p:spPr>
      </p:sp>
      <p:sp>
        <p:nvSpPr>
          <p:cNvPr id="35" name="Freeform 12"/>
          <p:cNvSpPr/>
          <p:nvPr/>
        </p:nvSpPr>
        <p:spPr>
          <a:xfrm>
            <a:off x="7578860" y="3003734"/>
            <a:ext cx="110520" cy="12960"/>
          </a:xfrm>
          <a:custGeom>
            <a:avLst/>
            <a:gdLst/>
            <a:ahLst/>
            <a:cxnLst/>
            <a:rect l="0" t="0" r="r" b="b"/>
            <a:pathLst>
              <a:path w="307" h="36">
                <a:moveTo>
                  <a:pt x="0" y="35"/>
                </a:moveTo>
                <a:cubicBezTo>
                  <a:pt x="0" y="23"/>
                  <a:pt x="0" y="11"/>
                  <a:pt x="0" y="0"/>
                </a:cubicBezTo>
                <a:cubicBezTo>
                  <a:pt x="102" y="0"/>
                  <a:pt x="204" y="0"/>
                  <a:pt x="306" y="0"/>
                </a:cubicBezTo>
                <a:cubicBezTo>
                  <a:pt x="306" y="11"/>
                  <a:pt x="306" y="23"/>
                  <a:pt x="306" y="35"/>
                </a:cubicBezTo>
                <a:cubicBezTo>
                  <a:pt x="204" y="35"/>
                  <a:pt x="102" y="35"/>
                  <a:pt x="0" y="35"/>
                </a:cubicBezTo>
              </a:path>
            </a:pathLst>
          </a:custGeom>
          <a:solidFill>
            <a:srgbClr val="000000"/>
          </a:solidFill>
        </p:spPr>
      </p:sp>
      <p:sp>
        <p:nvSpPr>
          <p:cNvPr id="36" name="Freeform 13"/>
          <p:cNvSpPr/>
          <p:nvPr/>
        </p:nvSpPr>
        <p:spPr>
          <a:xfrm>
            <a:off x="6546380" y="3552374"/>
            <a:ext cx="90720" cy="98640"/>
          </a:xfrm>
          <a:custGeom>
            <a:avLst/>
            <a:gdLst/>
            <a:ahLst/>
            <a:cxnLst/>
            <a:rect l="0" t="0" r="r" b="b"/>
            <a:pathLst>
              <a:path w="252" h="274">
                <a:moveTo>
                  <a:pt x="104" y="273"/>
                </a:moveTo>
                <a:cubicBezTo>
                  <a:pt x="104" y="235"/>
                  <a:pt x="104" y="198"/>
                  <a:pt x="104" y="160"/>
                </a:cubicBezTo>
                <a:cubicBezTo>
                  <a:pt x="69" y="160"/>
                  <a:pt x="35" y="160"/>
                  <a:pt x="0" y="160"/>
                </a:cubicBezTo>
                <a:cubicBezTo>
                  <a:pt x="0" y="144"/>
                  <a:pt x="0" y="128"/>
                  <a:pt x="0" y="113"/>
                </a:cubicBezTo>
                <a:cubicBezTo>
                  <a:pt x="35" y="113"/>
                  <a:pt x="69" y="113"/>
                  <a:pt x="104" y="113"/>
                </a:cubicBezTo>
                <a:cubicBezTo>
                  <a:pt x="104" y="75"/>
                  <a:pt x="104" y="37"/>
                  <a:pt x="104" y="0"/>
                </a:cubicBezTo>
                <a:cubicBezTo>
                  <a:pt x="118" y="0"/>
                  <a:pt x="133" y="0"/>
                  <a:pt x="148" y="0"/>
                </a:cubicBezTo>
                <a:cubicBezTo>
                  <a:pt x="148" y="37"/>
                  <a:pt x="148" y="75"/>
                  <a:pt x="148" y="113"/>
                </a:cubicBezTo>
                <a:cubicBezTo>
                  <a:pt x="182" y="113"/>
                  <a:pt x="217" y="113"/>
                  <a:pt x="251" y="113"/>
                </a:cubicBezTo>
                <a:cubicBezTo>
                  <a:pt x="251" y="128"/>
                  <a:pt x="251" y="144"/>
                  <a:pt x="251" y="160"/>
                </a:cubicBezTo>
                <a:cubicBezTo>
                  <a:pt x="217" y="160"/>
                  <a:pt x="182" y="160"/>
                  <a:pt x="148" y="160"/>
                </a:cubicBezTo>
                <a:cubicBezTo>
                  <a:pt x="148" y="198"/>
                  <a:pt x="148" y="235"/>
                  <a:pt x="148" y="273"/>
                </a:cubicBezTo>
                <a:cubicBezTo>
                  <a:pt x="133" y="273"/>
                  <a:pt x="118" y="273"/>
                  <a:pt x="104" y="273"/>
                </a:cubicBezTo>
              </a:path>
            </a:pathLst>
          </a:custGeom>
          <a:solidFill>
            <a:srgbClr val="000000"/>
          </a:solidFill>
        </p:spPr>
      </p:sp>
      <p:sp>
        <p:nvSpPr>
          <p:cNvPr id="37" name="Freeform 14"/>
          <p:cNvSpPr/>
          <p:nvPr/>
        </p:nvSpPr>
        <p:spPr>
          <a:xfrm>
            <a:off x="6537020" y="3552374"/>
            <a:ext cx="110520" cy="12960"/>
          </a:xfrm>
          <a:custGeom>
            <a:avLst/>
            <a:gdLst/>
            <a:ahLst/>
            <a:cxnLst/>
            <a:rect l="0" t="0" r="r" b="b"/>
            <a:pathLst>
              <a:path w="307" h="36">
                <a:moveTo>
                  <a:pt x="0" y="35"/>
                </a:moveTo>
                <a:cubicBezTo>
                  <a:pt x="0" y="23"/>
                  <a:pt x="0" y="11"/>
                  <a:pt x="0" y="0"/>
                </a:cubicBezTo>
                <a:cubicBezTo>
                  <a:pt x="102" y="0"/>
                  <a:pt x="204" y="0"/>
                  <a:pt x="306" y="0"/>
                </a:cubicBezTo>
                <a:cubicBezTo>
                  <a:pt x="306" y="11"/>
                  <a:pt x="306" y="23"/>
                  <a:pt x="306" y="35"/>
                </a:cubicBezTo>
                <a:cubicBezTo>
                  <a:pt x="204" y="35"/>
                  <a:pt x="102" y="35"/>
                  <a:pt x="0" y="35"/>
                </a:cubicBezTo>
              </a:path>
            </a:pathLst>
          </a:custGeom>
          <a:solidFill>
            <a:srgbClr val="000000"/>
          </a:solidFill>
        </p:spPr>
      </p:sp>
      <p:sp>
        <p:nvSpPr>
          <p:cNvPr id="38" name="Freeform 15"/>
          <p:cNvSpPr/>
          <p:nvPr/>
        </p:nvSpPr>
        <p:spPr>
          <a:xfrm>
            <a:off x="7570940" y="3552374"/>
            <a:ext cx="90720" cy="98640"/>
          </a:xfrm>
          <a:custGeom>
            <a:avLst/>
            <a:gdLst/>
            <a:ahLst/>
            <a:cxnLst/>
            <a:rect l="0" t="0" r="r" b="b"/>
            <a:pathLst>
              <a:path w="252" h="274">
                <a:moveTo>
                  <a:pt x="104" y="273"/>
                </a:moveTo>
                <a:cubicBezTo>
                  <a:pt x="104" y="235"/>
                  <a:pt x="104" y="198"/>
                  <a:pt x="104" y="160"/>
                </a:cubicBezTo>
                <a:cubicBezTo>
                  <a:pt x="69" y="160"/>
                  <a:pt x="35" y="160"/>
                  <a:pt x="0" y="160"/>
                </a:cubicBezTo>
                <a:cubicBezTo>
                  <a:pt x="0" y="144"/>
                  <a:pt x="0" y="128"/>
                  <a:pt x="0" y="113"/>
                </a:cubicBezTo>
                <a:cubicBezTo>
                  <a:pt x="35" y="113"/>
                  <a:pt x="69" y="113"/>
                  <a:pt x="104" y="113"/>
                </a:cubicBezTo>
                <a:cubicBezTo>
                  <a:pt x="104" y="75"/>
                  <a:pt x="104" y="37"/>
                  <a:pt x="104" y="0"/>
                </a:cubicBezTo>
                <a:cubicBezTo>
                  <a:pt x="118" y="0"/>
                  <a:pt x="133" y="0"/>
                  <a:pt x="148" y="0"/>
                </a:cubicBezTo>
                <a:cubicBezTo>
                  <a:pt x="148" y="37"/>
                  <a:pt x="148" y="75"/>
                  <a:pt x="148" y="113"/>
                </a:cubicBezTo>
                <a:cubicBezTo>
                  <a:pt x="182" y="113"/>
                  <a:pt x="217" y="113"/>
                  <a:pt x="251" y="113"/>
                </a:cubicBezTo>
                <a:cubicBezTo>
                  <a:pt x="251" y="128"/>
                  <a:pt x="251" y="144"/>
                  <a:pt x="251" y="160"/>
                </a:cubicBezTo>
                <a:cubicBezTo>
                  <a:pt x="217" y="160"/>
                  <a:pt x="182" y="160"/>
                  <a:pt x="148" y="160"/>
                </a:cubicBezTo>
                <a:cubicBezTo>
                  <a:pt x="148" y="198"/>
                  <a:pt x="148" y="235"/>
                  <a:pt x="148" y="273"/>
                </a:cubicBezTo>
                <a:cubicBezTo>
                  <a:pt x="133" y="273"/>
                  <a:pt x="118" y="273"/>
                  <a:pt x="104" y="273"/>
                </a:cubicBezTo>
              </a:path>
            </a:pathLst>
          </a:custGeom>
          <a:solidFill>
            <a:srgbClr val="000000"/>
          </a:solidFill>
        </p:spPr>
      </p:sp>
      <p:sp>
        <p:nvSpPr>
          <p:cNvPr id="39" name="Freeform 16"/>
          <p:cNvSpPr/>
          <p:nvPr/>
        </p:nvSpPr>
        <p:spPr>
          <a:xfrm>
            <a:off x="7561580" y="3552374"/>
            <a:ext cx="110520" cy="12960"/>
          </a:xfrm>
          <a:custGeom>
            <a:avLst/>
            <a:gdLst/>
            <a:ahLst/>
            <a:cxnLst/>
            <a:rect l="0" t="0" r="r" b="b"/>
            <a:pathLst>
              <a:path w="307" h="36">
                <a:moveTo>
                  <a:pt x="0" y="35"/>
                </a:moveTo>
                <a:cubicBezTo>
                  <a:pt x="0" y="23"/>
                  <a:pt x="0" y="11"/>
                  <a:pt x="0" y="0"/>
                </a:cubicBezTo>
                <a:cubicBezTo>
                  <a:pt x="102" y="0"/>
                  <a:pt x="204" y="0"/>
                  <a:pt x="306" y="0"/>
                </a:cubicBezTo>
                <a:cubicBezTo>
                  <a:pt x="306" y="11"/>
                  <a:pt x="306" y="23"/>
                  <a:pt x="306" y="35"/>
                </a:cubicBezTo>
                <a:cubicBezTo>
                  <a:pt x="204" y="35"/>
                  <a:pt x="102" y="35"/>
                  <a:pt x="0" y="35"/>
                </a:cubicBezTo>
              </a:path>
            </a:pathLst>
          </a:custGeom>
          <a:solidFill>
            <a:srgbClr val="000000"/>
          </a:solidFill>
        </p:spPr>
      </p:sp>
      <p:sp>
        <p:nvSpPr>
          <p:cNvPr id="40" name="TextShape 17"/>
          <p:cNvSpPr txBox="1"/>
          <p:nvPr/>
        </p:nvSpPr>
        <p:spPr>
          <a:xfrm>
            <a:off x="6929454" y="4857768"/>
            <a:ext cx="1785950" cy="357172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MY" sz="1400" dirty="0" smtClean="0">
                <a:latin typeface="Century Gothic" pitchFamily="34" charset="0"/>
              </a:rPr>
              <a:t>INDOOR</a:t>
            </a:r>
            <a:r>
              <a:rPr lang="en-MY" sz="1400" dirty="0">
                <a:latin typeface="Century Gothic" pitchFamily="34" charset="0"/>
              </a:rPr>
              <a:t> </a:t>
            </a:r>
            <a:r>
              <a:rPr lang="en-MY" sz="1400" dirty="0" smtClean="0">
                <a:latin typeface="Century Gothic" pitchFamily="34" charset="0"/>
              </a:rPr>
              <a:t>/ OUTDOOR</a:t>
            </a:r>
            <a:endParaRPr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1928808"/>
            <a:ext cx="3571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smtClean="0">
                <a:latin typeface="Century Gothic" pitchFamily="34" charset="0"/>
              </a:rPr>
              <a:t>H</a:t>
            </a:r>
            <a:r>
              <a:rPr lang="en-GB" sz="66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ISTORY</a:t>
            </a:r>
            <a:endParaRPr lang="en-GB" sz="66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428596" y="4286262"/>
            <a:ext cx="8359200" cy="57150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MY" sz="1600">
                <a:solidFill>
                  <a:srgbClr val="000000"/>
                </a:solidFill>
                <a:latin typeface="Century Gothic" pitchFamily="34" charset="0"/>
              </a:rPr>
              <a:t>Reduce the solar heat gain through reflective roof </a:t>
            </a:r>
            <a:endParaRPr>
              <a:latin typeface="Century Gothic" pitchFamily="34" charset="0"/>
            </a:endParaRPr>
          </a:p>
          <a:p>
            <a:pPr>
              <a:lnSpc>
                <a:spcPct val="100000"/>
              </a:lnSpc>
            </a:pPr>
            <a:r>
              <a:rPr lang="en-MY" sz="1600">
                <a:solidFill>
                  <a:srgbClr val="000000"/>
                </a:solidFill>
                <a:latin typeface="Century Gothic" pitchFamily="34" charset="0"/>
              </a:rPr>
              <a:t>Passive design can be introduced to the building structure</a:t>
            </a:r>
            <a:endParaRPr>
              <a:latin typeface="Century Gothic" pitchFamily="34" charset="0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365760" y="288900"/>
            <a:ext cx="2386440" cy="2592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MY">
                <a:latin typeface="Century Gothic" pitchFamily="34" charset="0"/>
              </a:rPr>
              <a:t>RECOMMENDATION</a:t>
            </a:r>
            <a:endParaRPr>
              <a:latin typeface="Century Gothic" pitchFamily="34" charset="0"/>
            </a:endParaRPr>
          </a:p>
        </p:txBody>
      </p:sp>
      <p:pic>
        <p:nvPicPr>
          <p:cNvPr id="158" name="Picture 157"/>
          <p:cNvPicPr/>
          <p:nvPr/>
        </p:nvPicPr>
        <p:blipFill>
          <a:blip r:embed="rId2"/>
          <a:stretch>
            <a:fillRect/>
          </a:stretch>
        </p:blipFill>
        <p:spPr>
          <a:xfrm rot="21499200">
            <a:off x="4515480" y="1357290"/>
            <a:ext cx="3482280" cy="1827360"/>
          </a:xfrm>
          <a:prstGeom prst="rect">
            <a:avLst/>
          </a:prstGeom>
        </p:spPr>
      </p:pic>
      <p:sp>
        <p:nvSpPr>
          <p:cNvPr id="159" name="CustomShape 3"/>
          <p:cNvSpPr/>
          <p:nvPr/>
        </p:nvSpPr>
        <p:spPr>
          <a:xfrm>
            <a:off x="5212080" y="3360420"/>
            <a:ext cx="2155320" cy="2597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MY">
                <a:latin typeface="Century Gothic" pitchFamily="34" charset="0"/>
              </a:rPr>
              <a:t>Wisely use material</a:t>
            </a:r>
            <a:endParaRPr>
              <a:latin typeface="Century Gothic" pitchFamily="34" charset="0"/>
            </a:endParaRPr>
          </a:p>
        </p:txBody>
      </p:sp>
      <p:pic>
        <p:nvPicPr>
          <p:cNvPr id="160" name="Picture 159"/>
          <p:cNvPicPr/>
          <p:nvPr/>
        </p:nvPicPr>
        <p:blipFill>
          <a:blip r:embed="rId3"/>
          <a:stretch>
            <a:fillRect/>
          </a:stretch>
        </p:blipFill>
        <p:spPr>
          <a:xfrm rot="21504600">
            <a:off x="1011600" y="1277100"/>
            <a:ext cx="2918160" cy="1847340"/>
          </a:xfrm>
          <a:prstGeom prst="rect">
            <a:avLst/>
          </a:prstGeom>
        </p:spPr>
      </p:pic>
      <p:sp>
        <p:nvSpPr>
          <p:cNvPr id="161" name="CustomShape 4"/>
          <p:cNvSpPr/>
          <p:nvPr/>
        </p:nvSpPr>
        <p:spPr>
          <a:xfrm>
            <a:off x="1737360" y="3360420"/>
            <a:ext cx="1638720" cy="2597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MY">
                <a:latin typeface="Century Gothic" pitchFamily="34" charset="0"/>
              </a:rPr>
              <a:t>Reflective roof</a:t>
            </a:r>
            <a:endParaRPr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1005840" y="4114260"/>
            <a:ext cx="7884360" cy="82323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r>
              <a:rPr lang="en-MY" sz="2200" dirty="0" smtClean="0">
                <a:solidFill>
                  <a:srgbClr val="000000"/>
                </a:solidFill>
                <a:latin typeface="Century Gothic"/>
              </a:rPr>
              <a:t>CASE STUDY OF EXISTING STRUCTURES IN RESPONSE TO THE CLIMATE IN BELUM RAINFOREST RESORT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162"/>
          <p:cNvPicPr/>
          <p:nvPr/>
        </p:nvPicPr>
        <p:blipFill>
          <a:blip r:embed="rId2"/>
          <a:stretch>
            <a:fillRect/>
          </a:stretch>
        </p:blipFill>
        <p:spPr>
          <a:xfrm>
            <a:off x="1214414" y="0"/>
            <a:ext cx="8420760" cy="4974750"/>
          </a:xfrm>
          <a:prstGeom prst="rect">
            <a:avLst/>
          </a:prstGeom>
        </p:spPr>
      </p:pic>
      <p:sp>
        <p:nvSpPr>
          <p:cNvPr id="164" name="CustomShape 1"/>
          <p:cNvSpPr/>
          <p:nvPr/>
        </p:nvSpPr>
        <p:spPr>
          <a:xfrm>
            <a:off x="3474720" y="425790"/>
            <a:ext cx="306720" cy="2597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MY"/>
              <a:t>1</a:t>
            </a:r>
            <a:endParaRPr/>
          </a:p>
        </p:txBody>
      </p:sp>
      <p:sp>
        <p:nvSpPr>
          <p:cNvPr id="165" name="CustomShape 2"/>
          <p:cNvSpPr/>
          <p:nvPr/>
        </p:nvSpPr>
        <p:spPr>
          <a:xfrm>
            <a:off x="3474720" y="700110"/>
            <a:ext cx="548280" cy="2597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MY"/>
              <a:t>2</a:t>
            </a:r>
            <a:endParaRPr/>
          </a:p>
        </p:txBody>
      </p:sp>
      <p:sp>
        <p:nvSpPr>
          <p:cNvPr id="166" name="CustomShape 3"/>
          <p:cNvSpPr/>
          <p:nvPr/>
        </p:nvSpPr>
        <p:spPr>
          <a:xfrm>
            <a:off x="5486400" y="1248750"/>
            <a:ext cx="306720" cy="2597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MY"/>
              <a:t>3</a:t>
            </a:r>
            <a:endParaRPr/>
          </a:p>
        </p:txBody>
      </p:sp>
      <p:sp>
        <p:nvSpPr>
          <p:cNvPr id="167" name="CustomShape 4"/>
          <p:cNvSpPr/>
          <p:nvPr/>
        </p:nvSpPr>
        <p:spPr>
          <a:xfrm>
            <a:off x="4023360" y="1165860"/>
            <a:ext cx="456840" cy="27405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MY"/>
              <a:t>4</a:t>
            </a:r>
            <a:endParaRPr/>
          </a:p>
        </p:txBody>
      </p:sp>
      <p:sp>
        <p:nvSpPr>
          <p:cNvPr id="168" name="CustomShape 5"/>
          <p:cNvSpPr/>
          <p:nvPr/>
        </p:nvSpPr>
        <p:spPr>
          <a:xfrm>
            <a:off x="3807720" y="4251960"/>
            <a:ext cx="306720" cy="3969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MY"/>
              <a:t>5</a:t>
            </a:r>
            <a:endParaRPr/>
          </a:p>
        </p:txBody>
      </p:sp>
      <p:sp>
        <p:nvSpPr>
          <p:cNvPr id="169" name="CustomShape 6"/>
          <p:cNvSpPr/>
          <p:nvPr/>
        </p:nvSpPr>
        <p:spPr>
          <a:xfrm>
            <a:off x="230760" y="3612870"/>
            <a:ext cx="2408400" cy="7074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MY" sz="1200" dirty="0">
                <a:latin typeface="Century Gothic" pitchFamily="34" charset="0"/>
              </a:rPr>
              <a:t>1       Reception</a:t>
            </a:r>
            <a:endParaRPr>
              <a:latin typeface="Century Gothic" pitchFamily="34" charset="0"/>
            </a:endParaRPr>
          </a:p>
          <a:p>
            <a:r>
              <a:rPr lang="en-MY" sz="1200" dirty="0">
                <a:latin typeface="Century Gothic" pitchFamily="34" charset="0"/>
              </a:rPr>
              <a:t>2       Tor </a:t>
            </a:r>
            <a:r>
              <a:rPr lang="en-MY" sz="1200" dirty="0" err="1">
                <a:latin typeface="Century Gothic" pitchFamily="34" charset="0"/>
              </a:rPr>
              <a:t>Tambra</a:t>
            </a:r>
            <a:r>
              <a:rPr lang="en-MY" sz="1200" dirty="0">
                <a:latin typeface="Century Gothic" pitchFamily="34" charset="0"/>
              </a:rPr>
              <a:t> Bar</a:t>
            </a:r>
            <a:endParaRPr>
              <a:latin typeface="Century Gothic" pitchFamily="34" charset="0"/>
            </a:endParaRPr>
          </a:p>
          <a:p>
            <a:r>
              <a:rPr lang="en-MY" sz="1200" dirty="0">
                <a:latin typeface="Century Gothic" pitchFamily="34" charset="0"/>
              </a:rPr>
              <a:t>3       Phase 1 - </a:t>
            </a:r>
            <a:r>
              <a:rPr lang="en-MY" sz="1200" dirty="0" err="1">
                <a:latin typeface="Century Gothic" pitchFamily="34" charset="0"/>
              </a:rPr>
              <a:t>Ara</a:t>
            </a:r>
            <a:r>
              <a:rPr lang="en-MY" sz="1200" dirty="0">
                <a:latin typeface="Century Gothic" pitchFamily="34" charset="0"/>
              </a:rPr>
              <a:t> &amp; </a:t>
            </a:r>
            <a:r>
              <a:rPr lang="en-MY" sz="1200" dirty="0" err="1">
                <a:latin typeface="Century Gothic" pitchFamily="34" charset="0"/>
              </a:rPr>
              <a:t>Ixora</a:t>
            </a:r>
            <a:r>
              <a:rPr lang="en-MY" sz="1200" dirty="0">
                <a:latin typeface="Century Gothic" pitchFamily="34" charset="0"/>
              </a:rPr>
              <a:t> Suite</a:t>
            </a:r>
            <a:endParaRPr>
              <a:latin typeface="Century Gothic" pitchFamily="34" charset="0"/>
            </a:endParaRPr>
          </a:p>
          <a:p>
            <a:r>
              <a:rPr lang="en-MY" sz="1200" dirty="0">
                <a:latin typeface="Century Gothic" pitchFamily="34" charset="0"/>
              </a:rPr>
              <a:t>4       Phase 2 - Deluxe Suite</a:t>
            </a:r>
            <a:endParaRPr>
              <a:latin typeface="Century Gothic" pitchFamily="34" charset="0"/>
            </a:endParaRPr>
          </a:p>
          <a:p>
            <a:r>
              <a:rPr lang="en-MY" sz="1200" dirty="0">
                <a:latin typeface="Century Gothic" pitchFamily="34" charset="0"/>
              </a:rPr>
              <a:t>5       On site </a:t>
            </a:r>
            <a:r>
              <a:rPr lang="en-MY" sz="1200" dirty="0" err="1">
                <a:latin typeface="Century Gothic" pitchFamily="34" charset="0"/>
              </a:rPr>
              <a:t>atap</a:t>
            </a:r>
            <a:r>
              <a:rPr lang="en-MY" sz="1200" dirty="0">
                <a:latin typeface="Century Gothic" pitchFamily="34" charset="0"/>
              </a:rPr>
              <a:t> house</a:t>
            </a:r>
            <a:endParaRPr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0" y="137160"/>
            <a:ext cx="9143280" cy="484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17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7160"/>
            <a:ext cx="9143280" cy="484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17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7160"/>
            <a:ext cx="9143280" cy="484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17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8220"/>
            <a:ext cx="9143280" cy="484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17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8220"/>
            <a:ext cx="9143280" cy="484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 noChangeArrowheads="1"/>
          </p:cNvSpPr>
          <p:nvPr>
            <p:ph type="ctrTitle" idx="4294967295"/>
          </p:nvPr>
        </p:nvSpPr>
        <p:spPr>
          <a:xfrm>
            <a:off x="-732235" y="1125141"/>
            <a:ext cx="6858001" cy="1790700"/>
          </a:xfrm>
        </p:spPr>
        <p:txBody>
          <a:bodyPr anchor="b"/>
          <a:lstStyle/>
          <a:p>
            <a:pPr marL="0" indent="0" algn="ctr" eaLnBrk="1" hangingPunct="1">
              <a:defRPr/>
            </a:pPr>
            <a:r>
              <a:rPr lang="en-US" altLang="zh-CN" sz="6000" dirty="0" smtClean="0"/>
              <a:t>SEN</a:t>
            </a:r>
            <a:r>
              <a:rPr lang="en-US" altLang="zh-CN" sz="6000" dirty="0" smtClean="0">
                <a:solidFill>
                  <a:schemeClr val="bg2">
                    <a:lumMod val="75000"/>
                  </a:schemeClr>
                </a:solidFill>
              </a:rPr>
              <a:t>SORY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 idx="4294967295"/>
          </p:nvPr>
        </p:nvSpPr>
        <p:spPr>
          <a:xfrm>
            <a:off x="-339328" y="152401"/>
            <a:ext cx="7885510" cy="99417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MY" altLang="en-US" smtClean="0">
                <a:latin typeface="Century Gothic" pitchFamily="34" charset="0"/>
              </a:rPr>
              <a:t>       MACRO</a:t>
            </a:r>
            <a:br>
              <a:rPr lang="en-MY" altLang="en-US" smtClean="0">
                <a:latin typeface="Century Gothic" pitchFamily="34" charset="0"/>
              </a:rPr>
            </a:br>
            <a:r>
              <a:rPr lang="en-MY" altLang="en-US" smtClean="0">
                <a:latin typeface="Century Gothic" pitchFamily="34" charset="0"/>
              </a:rPr>
              <a:t>SENSORY</a:t>
            </a:r>
          </a:p>
        </p:txBody>
      </p:sp>
      <p:pic>
        <p:nvPicPr>
          <p:cNvPr id="27651" name="Picture 3" descr="View All"/>
          <p:cNvPicPr>
            <a:picLocks noChangeAspect="1" noChangeArrowheads="1"/>
          </p:cNvPicPr>
          <p:nvPr/>
        </p:nvPicPr>
        <p:blipFill>
          <a:blip r:embed="rId2" cstate="print"/>
          <a:srcRect l="-8936" t="11220" r="39996" b="9137"/>
          <a:stretch>
            <a:fillRect/>
          </a:stretch>
        </p:blipFill>
        <p:spPr bwMode="auto">
          <a:xfrm>
            <a:off x="1665685" y="46435"/>
            <a:ext cx="6236494" cy="509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8778" y="230983"/>
            <a:ext cx="623888" cy="66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1928808"/>
            <a:ext cx="55007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WHY</a:t>
            </a:r>
            <a:r>
              <a:rPr lang="en-GB" sz="6600" dirty="0" smtClean="0">
                <a:latin typeface="Century Gothic" pitchFamily="34" charset="0"/>
              </a:rPr>
              <a:t>B</a:t>
            </a:r>
            <a:r>
              <a:rPr lang="en-GB" sz="66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ELUM?</a:t>
            </a:r>
            <a:endParaRPr lang="en-GB" sz="66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6"/>
          <p:cNvSpPr txBox="1">
            <a:spLocks noChangeArrowheads="1"/>
          </p:cNvSpPr>
          <p:nvPr/>
        </p:nvSpPr>
        <p:spPr bwMode="auto">
          <a:xfrm>
            <a:off x="250032" y="227413"/>
            <a:ext cx="455176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Spot 1</a:t>
            </a:r>
          </a:p>
          <a:p>
            <a:r>
              <a:rPr lang="en-MY" altLang="en-US" sz="1200" b="1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Aural</a:t>
            </a:r>
          </a:p>
          <a:p>
            <a:r>
              <a:rPr lang="en-MY" altLang="en-US" sz="12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Soft noises of vehicles from the main entrance</a:t>
            </a:r>
          </a:p>
          <a:p>
            <a:r>
              <a:rPr lang="en-MY" altLang="en-US" sz="12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Sound from the swimming pool area</a:t>
            </a:r>
          </a:p>
          <a:p>
            <a:endParaRPr lang="en-MY" altLang="en-US" sz="12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r>
              <a:rPr lang="en-MY" altLang="en-US" sz="1200" b="1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Scent</a:t>
            </a:r>
          </a:p>
          <a:p>
            <a:r>
              <a:rPr lang="en-US" sz="1200" dirty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Smells like generic green leaf, or a bit wood like</a:t>
            </a:r>
            <a:r>
              <a:rPr lang="en-MY" altLang="en-US" sz="1200" dirty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 from bamboo </a:t>
            </a:r>
          </a:p>
          <a:p>
            <a:r>
              <a:rPr lang="en-MY" altLang="en-US" sz="1200" dirty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Smell of water/ chlorine from pool</a:t>
            </a:r>
          </a:p>
          <a:p>
            <a:r>
              <a:rPr lang="en-MY" altLang="en-US" sz="12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Slight </a:t>
            </a:r>
            <a:r>
              <a:rPr lang="en-US" sz="1200" dirty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CO2 emission of vehicles</a:t>
            </a:r>
          </a:p>
          <a:p>
            <a:endParaRPr lang="en-MY" altLang="en-US" sz="1200" b="1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r>
              <a:rPr lang="en-MY" altLang="en-US" sz="1200" b="1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Visceral</a:t>
            </a:r>
          </a:p>
          <a:p>
            <a:r>
              <a:rPr lang="en-US" sz="12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Welcoming</a:t>
            </a:r>
          </a:p>
          <a:p>
            <a:r>
              <a:rPr lang="en-US" sz="12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Hierarchy (intersection/connection)</a:t>
            </a:r>
          </a:p>
          <a:p>
            <a:r>
              <a:rPr lang="en-US" sz="12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Openness</a:t>
            </a:r>
          </a:p>
          <a:p>
            <a:r>
              <a:rPr lang="en-US" sz="12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Random yet Organized</a:t>
            </a:r>
          </a:p>
          <a:p>
            <a:r>
              <a:rPr lang="en-US" sz="12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Transition of Space</a:t>
            </a:r>
          </a:p>
          <a:p>
            <a:r>
              <a:rPr lang="en-US" sz="12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Gradient of Shadow</a:t>
            </a:r>
          </a:p>
          <a:p>
            <a:endParaRPr lang="en-US" sz="1200" dirty="0">
              <a:solidFill>
                <a:srgbClr val="000000"/>
              </a:solidFill>
              <a:sym typeface="MS PGothic" pitchFamily="34" charset="-128"/>
            </a:endParaRPr>
          </a:p>
        </p:txBody>
      </p:sp>
      <p:pic>
        <p:nvPicPr>
          <p:cNvPr id="28675" name="Picture 3" descr="1.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9091" y="3063479"/>
            <a:ext cx="2918222" cy="1932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1.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7044" y="3093244"/>
            <a:ext cx="2913460" cy="1930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View 1"/>
          <p:cNvPicPr>
            <a:picLocks noChangeAspect="1" noChangeArrowheads="1"/>
          </p:cNvPicPr>
          <p:nvPr/>
        </p:nvPicPr>
        <p:blipFill>
          <a:blip r:embed="rId4" cstate="print"/>
          <a:srcRect t="9760" r="71602" b="61185"/>
          <a:stretch>
            <a:fillRect/>
          </a:stretch>
        </p:blipFill>
        <p:spPr bwMode="auto">
          <a:xfrm>
            <a:off x="4873229" y="26195"/>
            <a:ext cx="409694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215509" y="170261"/>
            <a:ext cx="3940969" cy="297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  <a:latin typeface="Calibri" pitchFamily="34" charset="0"/>
                <a:sym typeface="MS PGothic" pitchFamily="34" charset="-128"/>
              </a:rPr>
              <a:t>Spot 2</a:t>
            </a:r>
          </a:p>
          <a:p>
            <a:r>
              <a:rPr lang="en-MY" altLang="en-US" sz="1100" b="1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Aural</a:t>
            </a:r>
          </a:p>
          <a:p>
            <a:r>
              <a:rPr lang="en-US" sz="1100" dirty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Smell moldy and musty sometimes</a:t>
            </a:r>
          </a:p>
          <a:p>
            <a:r>
              <a:rPr lang="en-MY" altLang="en-US" sz="1100" dirty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refreshing</a:t>
            </a:r>
            <a:endParaRPr lang="en-US" sz="1100" dirty="0">
              <a:solidFill>
                <a:srgbClr val="000000"/>
              </a:solidFill>
              <a:latin typeface="Century Gothic" pitchFamily="34" charset="0"/>
              <a:sym typeface="Century Gothic" pitchFamily="34" charset="0"/>
            </a:endParaRPr>
          </a:p>
          <a:p>
            <a:endParaRPr lang="en-MY" altLang="en-US" sz="11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r>
              <a:rPr lang="en-MY" altLang="en-US" sz="1100" b="1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Scent</a:t>
            </a:r>
          </a:p>
          <a:p>
            <a:r>
              <a:rPr lang="en-US" sz="1100" dirty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Smell moldy and musty sometimes</a:t>
            </a:r>
          </a:p>
          <a:p>
            <a:r>
              <a:rPr lang="en-MY" altLang="en-US" sz="1100" dirty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Smell of air-refresher</a:t>
            </a:r>
            <a:endParaRPr lang="en-US" sz="1100" dirty="0">
              <a:solidFill>
                <a:srgbClr val="000000"/>
              </a:solidFill>
              <a:latin typeface="Century Gothic" pitchFamily="34" charset="0"/>
              <a:sym typeface="Century Gothic" pitchFamily="34" charset="0"/>
            </a:endParaRPr>
          </a:p>
          <a:p>
            <a:endParaRPr lang="en-MY" altLang="en-US" sz="11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r>
              <a:rPr lang="en-MY" altLang="en-US" sz="1100" b="1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Visceral</a:t>
            </a:r>
          </a:p>
          <a:p>
            <a:r>
              <a:rPr lang="en-US" sz="11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Nature</a:t>
            </a:r>
          </a:p>
          <a:p>
            <a:r>
              <a:rPr lang="en-US" sz="11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Sweet yet fear (bees)</a:t>
            </a:r>
          </a:p>
          <a:p>
            <a:r>
              <a:rPr lang="en-US" sz="11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Happy / joy</a:t>
            </a:r>
          </a:p>
          <a:p>
            <a:r>
              <a:rPr lang="en-US" sz="11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Transition of Space</a:t>
            </a:r>
          </a:p>
          <a:p>
            <a:r>
              <a:rPr lang="en-US" sz="11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Blending of nature and </a:t>
            </a:r>
            <a:r>
              <a:rPr lang="en-US" sz="1100" dirty="0" err="1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architetcture</a:t>
            </a:r>
            <a:endParaRPr lang="en-US" sz="11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r>
              <a:rPr lang="en-US" sz="11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Modern </a:t>
            </a:r>
            <a:r>
              <a:rPr lang="en-US" sz="1100" dirty="0" err="1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vs</a:t>
            </a:r>
            <a:r>
              <a:rPr lang="en-US" sz="11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 Traditional</a:t>
            </a:r>
          </a:p>
          <a:p>
            <a:endParaRPr lang="en-US" sz="1100" dirty="0">
              <a:solidFill>
                <a:srgbClr val="000000"/>
              </a:solidFill>
              <a:sym typeface="MS PGothic" pitchFamily="34" charset="-128"/>
            </a:endParaRPr>
          </a:p>
        </p:txBody>
      </p:sp>
      <p:pic>
        <p:nvPicPr>
          <p:cNvPr id="29699" name="Picture 3" descr="View All"/>
          <p:cNvPicPr>
            <a:picLocks noChangeAspect="1" noChangeArrowheads="1"/>
          </p:cNvPicPr>
          <p:nvPr/>
        </p:nvPicPr>
        <p:blipFill>
          <a:blip r:embed="rId2" cstate="print"/>
          <a:srcRect l="861" t="29219" r="60025" b="42091"/>
          <a:stretch>
            <a:fillRect/>
          </a:stretch>
        </p:blipFill>
        <p:spPr bwMode="auto">
          <a:xfrm>
            <a:off x="3481388" y="96441"/>
            <a:ext cx="5455444" cy="2827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2.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2769" y="3045622"/>
            <a:ext cx="2888456" cy="1913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 descr="2.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5" y="3062288"/>
            <a:ext cx="290393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 descr="2.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22182" y="3038477"/>
            <a:ext cx="2940844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5"/>
          <p:cNvSpPr txBox="1">
            <a:spLocks noChangeArrowheads="1"/>
          </p:cNvSpPr>
          <p:nvPr/>
        </p:nvSpPr>
        <p:spPr bwMode="auto">
          <a:xfrm>
            <a:off x="179785" y="98823"/>
            <a:ext cx="299204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Spot 3</a:t>
            </a:r>
          </a:p>
          <a:p>
            <a:r>
              <a:rPr lang="en-MY" altLang="en-US" sz="1100" b="1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Aural</a:t>
            </a:r>
          </a:p>
          <a:p>
            <a:r>
              <a:rPr lang="en-MY" altLang="en-US" sz="11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Sound of operation of boat</a:t>
            </a:r>
          </a:p>
          <a:p>
            <a:r>
              <a:rPr lang="en-MY" altLang="en-US" sz="11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Sound of vehicles from the bridge often</a:t>
            </a:r>
          </a:p>
          <a:p>
            <a:endParaRPr lang="en-MY" altLang="en-US" sz="11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r>
              <a:rPr lang="en-MY" altLang="en-US" sz="1100" b="1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Scent</a:t>
            </a:r>
          </a:p>
          <a:p>
            <a:r>
              <a:rPr lang="en-MY" altLang="en-US" sz="11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Slight CO2 emission from motorboat</a:t>
            </a:r>
          </a:p>
          <a:p>
            <a:pPr>
              <a:buFont typeface="Arial" pitchFamily="34" charset="0"/>
              <a:buChar char="-"/>
            </a:pPr>
            <a:endParaRPr lang="en-MY" altLang="en-US" sz="11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endParaRPr lang="en-MY" altLang="en-US" sz="11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r>
              <a:rPr lang="en-MY" altLang="en-US" sz="1100" b="1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Visceral</a:t>
            </a:r>
          </a:p>
          <a:p>
            <a:r>
              <a:rPr lang="en-US" sz="11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Anticipating</a:t>
            </a:r>
          </a:p>
          <a:p>
            <a:r>
              <a:rPr lang="en-US" sz="11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Breathtaking</a:t>
            </a:r>
          </a:p>
          <a:p>
            <a:r>
              <a:rPr lang="en-US" sz="11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Curiosity/ exploration</a:t>
            </a:r>
          </a:p>
          <a:p>
            <a:r>
              <a:rPr lang="en-US" sz="11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Perception</a:t>
            </a:r>
          </a:p>
          <a:p>
            <a:r>
              <a:rPr lang="en-US" sz="11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Relate, Recall, Reflect</a:t>
            </a:r>
          </a:p>
          <a:p>
            <a:r>
              <a:rPr lang="en-US" sz="11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Dead-end yet a beginning (jetty)</a:t>
            </a:r>
          </a:p>
          <a:p>
            <a:endParaRPr lang="en-US" sz="1100" dirty="0">
              <a:solidFill>
                <a:srgbClr val="000000"/>
              </a:solidFill>
              <a:sym typeface="MS PGothic" pitchFamily="34" charset="-128"/>
            </a:endParaRPr>
          </a:p>
          <a:p>
            <a:endParaRPr lang="en-US" sz="1100" dirty="0">
              <a:solidFill>
                <a:srgbClr val="000000"/>
              </a:solidFill>
              <a:sym typeface="MS PGothic" pitchFamily="34" charset="-128"/>
            </a:endParaRPr>
          </a:p>
        </p:txBody>
      </p:sp>
      <p:pic>
        <p:nvPicPr>
          <p:cNvPr id="30723" name="Picture 3" descr="View All"/>
          <p:cNvPicPr>
            <a:picLocks noChangeAspect="1" noChangeArrowheads="1"/>
          </p:cNvPicPr>
          <p:nvPr/>
        </p:nvPicPr>
        <p:blipFill>
          <a:blip r:embed="rId2" cstate="print"/>
          <a:srcRect l="13853" t="47189" r="54572" b="31561"/>
          <a:stretch>
            <a:fillRect/>
          </a:stretch>
        </p:blipFill>
        <p:spPr bwMode="auto">
          <a:xfrm>
            <a:off x="3296842" y="227413"/>
            <a:ext cx="5670947" cy="269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 descr="3.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1590" y="3112296"/>
            <a:ext cx="2870597" cy="190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 descr="3.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0529" y="3112296"/>
            <a:ext cx="2870597" cy="190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6" descr="3.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1" y="3107532"/>
            <a:ext cx="2869406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10728" y="45245"/>
            <a:ext cx="360401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Spot 4</a:t>
            </a:r>
          </a:p>
          <a:p>
            <a:r>
              <a:rPr lang="en-MY" altLang="en-US" sz="900" b="1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Aural</a:t>
            </a:r>
          </a:p>
          <a:p>
            <a:r>
              <a:rPr lang="en-MY" alt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Insects buzzing</a:t>
            </a:r>
          </a:p>
          <a:p>
            <a:r>
              <a:rPr lang="en-MY" alt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Birds chirping</a:t>
            </a:r>
          </a:p>
          <a:p>
            <a:r>
              <a:rPr lang="en-MY" alt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Leaves swaying in the wind</a:t>
            </a:r>
          </a:p>
          <a:p>
            <a:endParaRPr lang="en-MY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r>
              <a:rPr lang="en-MY" altLang="en-US" sz="900" b="1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Scent</a:t>
            </a:r>
          </a:p>
          <a:p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Smell of musty and humid</a:t>
            </a:r>
          </a:p>
          <a:p>
            <a:r>
              <a:rPr lang="en-MY" altLang="en-US" sz="900" dirty="0" err="1">
                <a:latin typeface="Century Gothic" pitchFamily="34" charset="0"/>
              </a:rPr>
              <a:t>Drvopteris</a:t>
            </a:r>
            <a:r>
              <a:rPr lang="en-MY" altLang="en-US" sz="900" dirty="0">
                <a:latin typeface="Century Gothic" pitchFamily="34" charset="0"/>
              </a:rPr>
              <a:t> </a:t>
            </a:r>
            <a:r>
              <a:rPr lang="en-MY" altLang="en-US" sz="900" dirty="0" err="1">
                <a:latin typeface="Century Gothic" pitchFamily="34" charset="0"/>
              </a:rPr>
              <a:t>Campyloptera</a:t>
            </a:r>
            <a:r>
              <a:rPr lang="en-MY" altLang="en-US" sz="900" dirty="0">
                <a:latin typeface="Century Gothic" pitchFamily="34" charset="0"/>
              </a:rPr>
              <a:t>, </a:t>
            </a:r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has a slight disagreeable odor and a sweetish afterward, somewhat bitter astringent and nauseous taste</a:t>
            </a:r>
          </a:p>
          <a:p>
            <a:endParaRPr lang="en-MY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r>
              <a:rPr lang="en-MY" altLang="en-US" sz="900" b="1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Visceral</a:t>
            </a:r>
          </a:p>
          <a:p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Lost yet guided</a:t>
            </a:r>
          </a:p>
          <a:p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Exploration</a:t>
            </a:r>
          </a:p>
          <a:p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Full </a:t>
            </a:r>
            <a:r>
              <a:rPr lang="en-MY" altLang="en-US" sz="900" dirty="0">
                <a:latin typeface="Century Gothic" pitchFamily="34" charset="0"/>
              </a:rPr>
              <a:t>immersion</a:t>
            </a:r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 with nature (in nature rather than with nature)</a:t>
            </a:r>
          </a:p>
          <a:p>
            <a:r>
              <a:rPr lang="en-US" alt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F</a:t>
            </a:r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eeling small in comparison to the massive rainforest</a:t>
            </a:r>
          </a:p>
          <a:p>
            <a:r>
              <a:rPr lang="en-MY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I</a:t>
            </a:r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intimidating </a:t>
            </a:r>
          </a:p>
          <a:p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Blessing from nature</a:t>
            </a:r>
          </a:p>
          <a:p>
            <a:endParaRPr lang="en-US" sz="900" dirty="0">
              <a:solidFill>
                <a:srgbClr val="000000"/>
              </a:solidFill>
              <a:sym typeface="MS PGothic" pitchFamily="34" charset="-128"/>
            </a:endParaRPr>
          </a:p>
        </p:txBody>
      </p:sp>
      <p:pic>
        <p:nvPicPr>
          <p:cNvPr id="31747" name="Picture 3" descr="4.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784" y="3124202"/>
            <a:ext cx="2906315" cy="1925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4.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8493" y="3127772"/>
            <a:ext cx="290512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 descr="4.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6011" y="3139679"/>
            <a:ext cx="2915841" cy="1932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 descr="View All"/>
          <p:cNvPicPr>
            <a:picLocks noChangeAspect="1" noChangeArrowheads="1"/>
          </p:cNvPicPr>
          <p:nvPr/>
        </p:nvPicPr>
        <p:blipFill>
          <a:blip r:embed="rId5" cstate="print"/>
          <a:srcRect l="25220" t="61049" r="48561" b="18057"/>
          <a:stretch>
            <a:fillRect/>
          </a:stretch>
        </p:blipFill>
        <p:spPr bwMode="auto">
          <a:xfrm>
            <a:off x="3721898" y="123828"/>
            <a:ext cx="5254229" cy="2959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83344" y="60722"/>
            <a:ext cx="405050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Spot 5</a:t>
            </a:r>
          </a:p>
          <a:p>
            <a:r>
              <a:rPr lang="en-MY" altLang="en-US" sz="1200" b="1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Aural:</a:t>
            </a:r>
          </a:p>
          <a:p>
            <a:r>
              <a:rPr lang="en-MY" altLang="en-US" sz="12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Soft birds chirping</a:t>
            </a:r>
          </a:p>
          <a:p>
            <a:r>
              <a:rPr lang="en-MY" altLang="en-US" sz="12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Soft vehicles operation noise from the lake often</a:t>
            </a:r>
          </a:p>
          <a:p>
            <a:endParaRPr lang="en-MY" altLang="en-US" sz="12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r>
              <a:rPr lang="en-MY" altLang="en-US" sz="1200" b="1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Scent:</a:t>
            </a:r>
          </a:p>
          <a:p>
            <a:r>
              <a:rPr lang="en-MY" altLang="en-US" sz="12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Smell of rain, with the frequent rainfall, this area is particularly wet and damp</a:t>
            </a:r>
          </a:p>
          <a:p>
            <a:pPr>
              <a:buFont typeface="Arial" pitchFamily="34" charset="0"/>
              <a:buChar char="-"/>
            </a:pPr>
            <a:endParaRPr lang="en-MY" altLang="en-US" sz="12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r>
              <a:rPr lang="en-MY" altLang="en-US" sz="1200" b="1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Visceral:</a:t>
            </a:r>
          </a:p>
          <a:p>
            <a:r>
              <a:rPr lang="en-US" sz="12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Split road/ Junction</a:t>
            </a:r>
          </a:p>
          <a:p>
            <a:r>
              <a:rPr lang="en-US" sz="12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Choice</a:t>
            </a:r>
          </a:p>
          <a:p>
            <a:r>
              <a:rPr lang="en-US" sz="12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Represents life (if one chooses the easy way flat road, one might miss an unforgettable experience)</a:t>
            </a:r>
          </a:p>
          <a:p>
            <a:r>
              <a:rPr lang="en-US" sz="12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Courage</a:t>
            </a:r>
          </a:p>
          <a:p>
            <a:r>
              <a:rPr lang="en-US" sz="12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 </a:t>
            </a:r>
          </a:p>
        </p:txBody>
      </p:sp>
      <p:pic>
        <p:nvPicPr>
          <p:cNvPr id="32771" name="Picture 3" descr="View All"/>
          <p:cNvPicPr>
            <a:picLocks noChangeAspect="1" noChangeArrowheads="1"/>
          </p:cNvPicPr>
          <p:nvPr/>
        </p:nvPicPr>
        <p:blipFill>
          <a:blip r:embed="rId2" cstate="print"/>
          <a:srcRect l="10579" t="64545" r="65825" b="15317"/>
          <a:stretch>
            <a:fillRect/>
          </a:stretch>
        </p:blipFill>
        <p:spPr bwMode="auto">
          <a:xfrm>
            <a:off x="4283869" y="116683"/>
            <a:ext cx="4727972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5.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402" y="3068244"/>
            <a:ext cx="2927747" cy="193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 descr="5.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1398" y="3093247"/>
            <a:ext cx="2921794" cy="1935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ChangeArrowheads="1"/>
          </p:cNvSpPr>
          <p:nvPr/>
        </p:nvSpPr>
        <p:spPr bwMode="auto">
          <a:xfrm>
            <a:off x="628650" y="86917"/>
            <a:ext cx="7886700" cy="99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>
              <a:lnSpc>
                <a:spcPct val="90000"/>
              </a:lnSpc>
            </a:pPr>
            <a:r>
              <a:rPr lang="en-US" altLang="zh-CN" sz="3300" dirty="0" smtClean="0">
                <a:latin typeface="Century Gothic" pitchFamily="34" charset="0"/>
                <a:sym typeface="Calibri Light" pitchFamily="34" charset="0"/>
              </a:rPr>
              <a:t>MICRO SENSORY</a:t>
            </a:r>
            <a:endParaRPr lang="en-US" altLang="zh-CN" sz="3300" dirty="0">
              <a:latin typeface="Century Gothic" pitchFamily="34" charset="0"/>
              <a:sym typeface="Calibri Light" pitchFamily="34" charset="0"/>
            </a:endParaRP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81090"/>
            <a:ext cx="9144000" cy="348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64078" y="252414"/>
            <a:ext cx="623888" cy="66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5"/>
          <p:cNvSpPr>
            <a:spLocks noChangeArrowheads="1"/>
          </p:cNvSpPr>
          <p:nvPr/>
        </p:nvSpPr>
        <p:spPr bwMode="auto">
          <a:xfrm>
            <a:off x="3525445" y="270274"/>
            <a:ext cx="2150269" cy="2285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marL="128588" indent="-128588" algn="just"/>
            <a:r>
              <a:rPr lang="en-US" altLang="en-US" sz="900" b="1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Visceral</a:t>
            </a:r>
            <a:endParaRPr lang="en-US" altLang="en-US" sz="900" b="1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128588" indent="-128588" algn="just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Welcoming</a:t>
            </a: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128588" indent="-128588" algn="just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Secure </a:t>
            </a:r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(indoor)</a:t>
            </a: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128588" indent="-128588" algn="just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Serene</a:t>
            </a: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128588" indent="-128588" algn="just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Concentrate </a:t>
            </a:r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/ Crowded</a:t>
            </a: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128588" indent="-128588" algn="just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Breakaway</a:t>
            </a:r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/ Getaway</a:t>
            </a: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128588" indent="-128588" algn="just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Warmth</a:t>
            </a:r>
            <a:endParaRPr 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128588" indent="-128588" algn="just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Comfortable </a:t>
            </a:r>
            <a:r>
              <a:rPr lang="en-US" sz="900" dirty="0" err="1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colour</a:t>
            </a:r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 scheme</a:t>
            </a: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128588" indent="-128588" algn="just">
              <a:buFont typeface="Arial" pitchFamily="34" charset="0"/>
              <a:buChar char="-"/>
            </a:pP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128588" indent="-128588" algn="just"/>
            <a:r>
              <a:rPr lang="en-US" altLang="en-US" sz="900" dirty="0" smtClean="0">
                <a:solidFill>
                  <a:srgbClr val="C00000"/>
                </a:solidFill>
                <a:latin typeface="Century Gothic" pitchFamily="34" charset="0"/>
                <a:sym typeface="MS PGothic" pitchFamily="34" charset="-128"/>
              </a:rPr>
              <a:t>Suggestion</a:t>
            </a:r>
            <a:endParaRPr lang="en-US" altLang="en-US" sz="900" dirty="0">
              <a:solidFill>
                <a:srgbClr val="C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128588" indent="-128588" algn="just"/>
            <a:r>
              <a:rPr lang="en-US" alt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Lifting </a:t>
            </a:r>
            <a:r>
              <a:rPr lang="en-US" alt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up the building to </a:t>
            </a:r>
            <a:r>
              <a:rPr lang="en-US" alt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avoid</a:t>
            </a:r>
          </a:p>
          <a:p>
            <a:pPr marL="128588" indent="-128588" algn="just"/>
            <a:r>
              <a:rPr lang="en-US" altLang="en-US" sz="900" dirty="0" err="1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odour</a:t>
            </a:r>
            <a:r>
              <a:rPr lang="en-US" alt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 </a:t>
            </a:r>
            <a:r>
              <a:rPr lang="en-US" alt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and aural disturbance </a:t>
            </a:r>
            <a:r>
              <a:rPr lang="en-US" alt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while</a:t>
            </a:r>
          </a:p>
          <a:p>
            <a:pPr marL="128588" indent="-128588" algn="just"/>
            <a:r>
              <a:rPr lang="en-US" alt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still </a:t>
            </a:r>
            <a:r>
              <a:rPr lang="en-US" alt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able to attract the insects </a:t>
            </a:r>
            <a:r>
              <a:rPr lang="en-US" alt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and</a:t>
            </a:r>
          </a:p>
          <a:p>
            <a:pPr marL="128588" indent="-128588" algn="just"/>
            <a:r>
              <a:rPr lang="en-US" alt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birds </a:t>
            </a:r>
            <a:r>
              <a:rPr lang="en-US" alt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as cherry tree grows taller</a:t>
            </a:r>
          </a:p>
          <a:p>
            <a:pPr marL="128588" indent="-128588" algn="just">
              <a:buFont typeface="Arial" pitchFamily="34" charset="0"/>
              <a:buChar char="-"/>
            </a:pPr>
            <a:endParaRPr lang="en-US" altLang="en-US" sz="900" dirty="0">
              <a:solidFill>
                <a:srgbClr val="000000"/>
              </a:solidFill>
              <a:sym typeface="MS PGothic" pitchFamily="34" charset="-128"/>
            </a:endParaRPr>
          </a:p>
          <a:p>
            <a:pPr marL="128588" indent="-128588"/>
            <a:endParaRPr lang="en-US" altLang="en-US" sz="900" dirty="0">
              <a:solidFill>
                <a:srgbClr val="000000"/>
              </a:solidFill>
              <a:latin typeface="Calibri" pitchFamily="34" charset="0"/>
              <a:ea typeface="MS PGothic" pitchFamily="34" charset="-128"/>
              <a:sym typeface="MS PGothic" pitchFamily="34" charset="-128"/>
            </a:endParaRPr>
          </a:p>
        </p:txBody>
      </p:sp>
      <p:pic>
        <p:nvPicPr>
          <p:cNvPr id="1229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6184111" y="-477440"/>
            <a:ext cx="2451497" cy="3468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3"/>
          <p:cNvSpPr>
            <a:spLocks noChangeArrowheads="1"/>
          </p:cNvSpPr>
          <p:nvPr/>
        </p:nvSpPr>
        <p:spPr bwMode="auto">
          <a:xfrm>
            <a:off x="458395" y="270273"/>
            <a:ext cx="2699147" cy="3685624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marL="214313" indent="-214313" algn="just"/>
            <a:r>
              <a:rPr lang="en-US" altLang="en-US" sz="900" b="1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Spot 1</a:t>
            </a:r>
          </a:p>
          <a:p>
            <a:pPr marL="214313" indent="-214313" algn="just"/>
            <a:r>
              <a:rPr lang="en-US" altLang="en-US" sz="900" b="1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Aural</a:t>
            </a:r>
            <a:endParaRPr lang="en-US" altLang="en-US" sz="900" b="1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214313" indent="-214313" algn="just"/>
            <a:r>
              <a:rPr lang="en-US" alt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Sound </a:t>
            </a:r>
            <a:r>
              <a:rPr lang="en-US" alt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of human activities from the villa</a:t>
            </a:r>
          </a:p>
          <a:p>
            <a:pPr marL="214313" indent="-214313" algn="just"/>
            <a:r>
              <a:rPr lang="en-US" alt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Sound </a:t>
            </a:r>
            <a:r>
              <a:rPr lang="en-US" alt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of bamboo </a:t>
            </a:r>
          </a:p>
          <a:p>
            <a:pPr marL="214313" indent="-214313" algn="just"/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214313" indent="-214313" algn="just"/>
            <a:r>
              <a:rPr lang="en-US" altLang="en-US" sz="900" b="1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Scent</a:t>
            </a:r>
            <a:endParaRPr lang="en-US" altLang="en-US" sz="900" b="1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214313" indent="-214313" algn="just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Smells </a:t>
            </a:r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like generic green leaf, a bit wood-like</a:t>
            </a: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Century Gothic" pitchFamily="34" charset="0"/>
            </a:endParaRPr>
          </a:p>
          <a:p>
            <a:pPr marL="214313" indent="-214313" algn="just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Pungent </a:t>
            </a:r>
            <a:r>
              <a:rPr lang="en-US" sz="900" dirty="0" err="1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odour</a:t>
            </a:r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 smell from the fruits </a:t>
            </a:r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when</a:t>
            </a:r>
          </a:p>
          <a:p>
            <a:pPr marL="214313" indent="-214313" algn="just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ripen</a:t>
            </a: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Century Gothic" pitchFamily="34" charset="0"/>
            </a:endParaRPr>
          </a:p>
          <a:p>
            <a:pPr marL="214313" indent="-214313" algn="just"/>
            <a:r>
              <a:rPr lang="en-US" altLang="en-US" sz="900" dirty="0" smtClean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Smell </a:t>
            </a:r>
            <a:r>
              <a:rPr lang="en-US" altLang="en-US" sz="900" dirty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of m</a:t>
            </a:r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osquitoes </a:t>
            </a:r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n</a:t>
            </a:r>
          </a:p>
          <a:p>
            <a:pPr marL="214313" indent="-214313" algn="just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repellent</a:t>
            </a: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Century Gothic" pitchFamily="34" charset="0"/>
            </a:endParaRPr>
          </a:p>
          <a:p>
            <a:pPr marL="214313" indent="-214313" algn="just">
              <a:buFont typeface="Arial" pitchFamily="34" charset="0"/>
              <a:buChar char="-"/>
            </a:pP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Century Gothic" pitchFamily="34" charset="0"/>
            </a:endParaRPr>
          </a:p>
          <a:p>
            <a:pPr marL="214313" indent="-214313" algn="just"/>
            <a:r>
              <a:rPr lang="en-US" sz="900" b="1" dirty="0" smtClean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Touch</a:t>
            </a:r>
            <a:endParaRPr lang="en-US" altLang="en-US" sz="900" b="1" dirty="0">
              <a:solidFill>
                <a:srgbClr val="000000"/>
              </a:solidFill>
              <a:latin typeface="Century Gothic" pitchFamily="34" charset="0"/>
              <a:sym typeface="Century Gothic" pitchFamily="34" charset="0"/>
            </a:endParaRPr>
          </a:p>
          <a:p>
            <a:pPr marL="214313" indent="-214313" algn="just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Arial" pitchFamily="34" charset="0"/>
              </a:rPr>
              <a:t>Grass</a:t>
            </a:r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Arial" pitchFamily="34" charset="0"/>
              </a:rPr>
              <a:t>, when walk barefoot, the grass </a:t>
            </a:r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Arial" pitchFamily="34" charset="0"/>
              </a:rPr>
              <a:t>feels</a:t>
            </a:r>
          </a:p>
          <a:p>
            <a:pPr marL="214313" indent="-214313" algn="just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Arial" pitchFamily="34" charset="0"/>
              </a:rPr>
              <a:t>soft</a:t>
            </a:r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Arial" pitchFamily="34" charset="0"/>
              </a:rPr>
              <a:t>, comfortable, tingling, cold and </a:t>
            </a:r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Arial" pitchFamily="34" charset="0"/>
              </a:rPr>
              <a:t>moist</a:t>
            </a:r>
          </a:p>
          <a:p>
            <a:pPr marL="214313" indent="-214313" algn="just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Arial" pitchFamily="34" charset="0"/>
              </a:rPr>
              <a:t>especially </a:t>
            </a:r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Arial" pitchFamily="34" charset="0"/>
              </a:rPr>
              <a:t>in the morning </a:t>
            </a:r>
            <a:endParaRPr lang="en-US" sz="900" dirty="0" smtClean="0">
              <a:solidFill>
                <a:srgbClr val="000000"/>
              </a:solidFill>
              <a:latin typeface="Century Gothic" pitchFamily="34" charset="0"/>
              <a:sym typeface="Arial" pitchFamily="34" charset="0"/>
            </a:endParaRPr>
          </a:p>
          <a:p>
            <a:pPr marL="214313" indent="-214313" algn="just"/>
            <a:endParaRPr lang="en-US" sz="800" dirty="0">
              <a:solidFill>
                <a:srgbClr val="000000"/>
              </a:solidFill>
              <a:latin typeface="Century Gothic" pitchFamily="34" charset="0"/>
              <a:sym typeface="Century Gothic" pitchFamily="34" charset="0"/>
            </a:endParaRPr>
          </a:p>
          <a:p>
            <a:pPr marL="214313" indent="-214313" algn="just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Arial" pitchFamily="34" charset="0"/>
              </a:rPr>
              <a:t>Bamboo</a:t>
            </a:r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Arial" pitchFamily="34" charset="0"/>
              </a:rPr>
              <a:t>, it feels hard and woody on </a:t>
            </a:r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Arial" pitchFamily="34" charset="0"/>
              </a:rPr>
              <a:t>the</a:t>
            </a:r>
          </a:p>
          <a:p>
            <a:pPr marL="214313" indent="-214313" algn="just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Arial" pitchFamily="34" charset="0"/>
              </a:rPr>
              <a:t>outside</a:t>
            </a:r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Arial" pitchFamily="34" charset="0"/>
              </a:rPr>
              <a:t>, when walking the bamboo stairs, </a:t>
            </a:r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Arial" pitchFamily="34" charset="0"/>
              </a:rPr>
              <a:t>the</a:t>
            </a:r>
          </a:p>
          <a:p>
            <a:pPr marL="214313" indent="-214313" algn="just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Arial" pitchFamily="34" charset="0"/>
              </a:rPr>
              <a:t>bamboo </a:t>
            </a:r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Arial" pitchFamily="34" charset="0"/>
              </a:rPr>
              <a:t>feels light and it is hollow inside </a:t>
            </a: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Arial" pitchFamily="34" charset="0"/>
            </a:endParaRPr>
          </a:p>
          <a:p>
            <a:pPr marL="214313" indent="-214313" algn="just"/>
            <a:endParaRPr lang="en-US" altLang="en-US" sz="9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 algn="just"/>
            <a:endParaRPr lang="en-US" altLang="en-US" sz="9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 algn="just"/>
            <a:endParaRPr lang="en-US" altLang="en-US" sz="9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 algn="just"/>
            <a:endParaRPr lang="en-US" altLang="en-US" sz="9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 algn="just"/>
            <a:endParaRPr lang="en-US" altLang="en-US" sz="9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/>
            <a:endParaRPr lang="en-US" altLang="en-US" sz="1100" dirty="0">
              <a:solidFill>
                <a:srgbClr val="000000"/>
              </a:solidFill>
              <a:sym typeface="MS PGothic" pitchFamily="34" charset="-128"/>
            </a:endParaRPr>
          </a:p>
        </p:txBody>
      </p:sp>
      <p:pic>
        <p:nvPicPr>
          <p:cNvPr id="1229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6694" y="2628901"/>
            <a:ext cx="5117306" cy="2384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391" y="3087145"/>
            <a:ext cx="1646634" cy="108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0273" y="3085954"/>
            <a:ext cx="1646635" cy="108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8395" y="4249195"/>
            <a:ext cx="3338513" cy="73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3"/>
          <p:cNvSpPr>
            <a:spLocks noChangeArrowheads="1"/>
          </p:cNvSpPr>
          <p:nvPr/>
        </p:nvSpPr>
        <p:spPr bwMode="auto">
          <a:xfrm>
            <a:off x="6824667" y="210743"/>
            <a:ext cx="2150269" cy="2285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marL="128588" indent="-128588"/>
            <a:r>
              <a:rPr lang="en-US" altLang="en-US" sz="900" b="1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Visceral</a:t>
            </a:r>
            <a:endParaRPr lang="en-US" altLang="en-US" sz="900" b="1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128588" indent="-128588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Spacious</a:t>
            </a: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128588" indent="-128588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Centre </a:t>
            </a:r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of limelight</a:t>
            </a: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128588" indent="-128588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Community </a:t>
            </a:r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space/ intersection</a:t>
            </a: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128588" indent="-128588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Balance</a:t>
            </a: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128588" indent="-128588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In </a:t>
            </a:r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disguise (Looks crowded with trees from afar, but its actually spacious in the centre)</a:t>
            </a: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128588" indent="-128588"/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128588" indent="-128588"/>
            <a:r>
              <a:rPr lang="en-US" altLang="en-US" sz="900" dirty="0" smtClean="0">
                <a:solidFill>
                  <a:srgbClr val="C00000"/>
                </a:solidFill>
                <a:latin typeface="Century Gothic" pitchFamily="34" charset="0"/>
                <a:sym typeface="MS PGothic" pitchFamily="34" charset="-128"/>
              </a:rPr>
              <a:t>Suggestion</a:t>
            </a:r>
            <a:endParaRPr lang="en-US" altLang="en-US" sz="900" dirty="0">
              <a:solidFill>
                <a:srgbClr val="C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128588" indent="-128588"/>
            <a:r>
              <a:rPr lang="en-US" alt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Using </a:t>
            </a:r>
            <a:r>
              <a:rPr lang="en-US" alt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bamboo for the design and able to reflect the sound which creates the echo of surrounding context</a:t>
            </a:r>
          </a:p>
          <a:p>
            <a:pPr marL="128588" indent="-128588" algn="just">
              <a:buFont typeface="Arial" pitchFamily="34" charset="0"/>
              <a:buChar char="-"/>
            </a:pPr>
            <a:endParaRPr lang="en-US" altLang="en-US" sz="900" dirty="0">
              <a:solidFill>
                <a:srgbClr val="000000"/>
              </a:solidFill>
              <a:sym typeface="MS PGothic" pitchFamily="34" charset="-128"/>
            </a:endParaRPr>
          </a:p>
          <a:p>
            <a:pPr marL="128588" indent="-128588"/>
            <a:endParaRPr lang="en-US" altLang="en-US" sz="900" dirty="0">
              <a:solidFill>
                <a:srgbClr val="000000"/>
              </a:solidFill>
              <a:latin typeface="Calibri" pitchFamily="34" charset="0"/>
              <a:ea typeface="MS PGothic" pitchFamily="34" charset="-128"/>
              <a:sym typeface="MS PGothic" pitchFamily="34" charset="-128"/>
            </a:endParaRPr>
          </a:p>
        </p:txBody>
      </p:sp>
      <p:sp>
        <p:nvSpPr>
          <p:cNvPr id="13315" name="Text Box 3"/>
          <p:cNvSpPr>
            <a:spLocks noChangeArrowheads="1"/>
          </p:cNvSpPr>
          <p:nvPr/>
        </p:nvSpPr>
        <p:spPr bwMode="auto">
          <a:xfrm>
            <a:off x="4254107" y="210743"/>
            <a:ext cx="2699147" cy="3008516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marL="214313" indent="-214313"/>
            <a:r>
              <a:rPr lang="en-US" sz="900" b="1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Spot 2</a:t>
            </a:r>
            <a:endParaRPr lang="en-US" altLang="en-US" sz="900" b="1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214313" indent="-214313"/>
            <a:r>
              <a:rPr lang="en-US" altLang="en-US" sz="900" b="1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Aural</a:t>
            </a:r>
            <a:endParaRPr lang="en-US" altLang="en-US" sz="900" b="1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214313" indent="-214313"/>
            <a:r>
              <a:rPr lang="en-US" alt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Sound of bamboo </a:t>
            </a:r>
          </a:p>
          <a:p>
            <a:pPr marL="214313" indent="-214313"/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214313" indent="-214313"/>
            <a:r>
              <a:rPr lang="en-US" altLang="en-US" sz="900" b="1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Scent</a:t>
            </a:r>
            <a:endParaRPr lang="en-US" altLang="en-US" sz="900" b="1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214313" indent="-214313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Smells </a:t>
            </a:r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like generic green leaf, a bit wood-like</a:t>
            </a: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Century Gothic" pitchFamily="34" charset="0"/>
            </a:endParaRPr>
          </a:p>
          <a:p>
            <a:pPr marL="214313" indent="-214313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Subtle </a:t>
            </a:r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frag</a:t>
            </a:r>
            <a:r>
              <a:rPr lang="en-US" altLang="en-US" sz="900" dirty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rance</a:t>
            </a:r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 around the tree and it will </a:t>
            </a:r>
            <a:r>
              <a:rPr lang="en-US" altLang="en-US" sz="900" dirty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be stronger smell when the</a:t>
            </a:r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 fruits are </a:t>
            </a:r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ripen</a:t>
            </a:r>
            <a:endParaRPr lang="en-US" sz="900" dirty="0">
              <a:solidFill>
                <a:srgbClr val="000000"/>
              </a:solidFill>
              <a:latin typeface="Century Gothic" pitchFamily="34" charset="0"/>
              <a:sym typeface="Century Gothic" pitchFamily="34" charset="0"/>
            </a:endParaRPr>
          </a:p>
          <a:p>
            <a:pPr marL="214313" indent="-214313"/>
            <a:r>
              <a:rPr lang="en-US" altLang="en-US" sz="900" dirty="0" smtClean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Smell </a:t>
            </a:r>
            <a:r>
              <a:rPr lang="en-US" altLang="en-US" sz="900" dirty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of mosquitoes repellent</a:t>
            </a:r>
          </a:p>
          <a:p>
            <a:pPr marL="214313" indent="-214313"/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Century Gothic" pitchFamily="34" charset="0"/>
            </a:endParaRPr>
          </a:p>
          <a:p>
            <a:pPr marL="214313" indent="-214313"/>
            <a:r>
              <a:rPr lang="en-US" altLang="en-US" sz="900" b="1" dirty="0" smtClean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Touch</a:t>
            </a:r>
            <a:endParaRPr lang="en-US" altLang="en-US" sz="900" b="1" dirty="0">
              <a:solidFill>
                <a:srgbClr val="000000"/>
              </a:solidFill>
              <a:latin typeface="Century Gothic" pitchFamily="34" charset="0"/>
              <a:sym typeface="Century Gothic" pitchFamily="34" charset="0"/>
            </a:endParaRPr>
          </a:p>
          <a:p>
            <a:pPr marL="214313" indent="-214313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Arial" pitchFamily="34" charset="0"/>
              </a:rPr>
              <a:t>Sandy </a:t>
            </a:r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Arial" pitchFamily="34" charset="0"/>
              </a:rPr>
              <a:t>soil, grainy when rubbed between the fingers </a:t>
            </a:r>
            <a:endParaRPr lang="en-US" sz="900" dirty="0">
              <a:solidFill>
                <a:srgbClr val="000000"/>
              </a:solidFill>
              <a:latin typeface="Century Gothic" pitchFamily="34" charset="0"/>
              <a:sym typeface="Century Gothic" pitchFamily="34" charset="0"/>
            </a:endParaRPr>
          </a:p>
          <a:p>
            <a:pPr marL="214313" indent="-214313">
              <a:buFont typeface="Arial" pitchFamily="34" charset="0"/>
              <a:buChar char="-"/>
            </a:pPr>
            <a:endParaRPr lang="en-US" altLang="en-US" sz="900" dirty="0">
              <a:solidFill>
                <a:srgbClr val="000000"/>
              </a:solidFill>
              <a:sym typeface="Century Gothic" pitchFamily="34" charset="0"/>
            </a:endParaRPr>
          </a:p>
          <a:p>
            <a:pPr marL="214313" indent="-214313"/>
            <a:endParaRPr lang="en-US" altLang="en-US" sz="9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 algn="just"/>
            <a:endParaRPr lang="en-US" altLang="en-US" sz="9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 algn="just"/>
            <a:endParaRPr lang="en-US" altLang="en-US" sz="9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 algn="just"/>
            <a:endParaRPr lang="en-US" altLang="en-US" sz="9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 algn="just"/>
            <a:endParaRPr lang="en-US" altLang="en-US" sz="9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 algn="just"/>
            <a:endParaRPr lang="en-US" altLang="en-US" sz="9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/>
            <a:endParaRPr lang="en-US" altLang="en-US" sz="1100" dirty="0">
              <a:solidFill>
                <a:srgbClr val="000000"/>
              </a:solidFill>
              <a:sym typeface="MS PGothic" pitchFamily="34" charset="-128"/>
            </a:endParaRPr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7616" y="2778921"/>
            <a:ext cx="5311379" cy="2364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3"/>
          <a:srcRect l="5325" t="17432"/>
          <a:stretch>
            <a:fillRect/>
          </a:stretch>
        </p:blipFill>
        <p:spPr bwMode="auto">
          <a:xfrm rot="16200000">
            <a:off x="823322" y="1854399"/>
            <a:ext cx="2815829" cy="3474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379" y="210742"/>
            <a:ext cx="3558778" cy="78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379" y="1052515"/>
            <a:ext cx="1779984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0280" y="1052515"/>
            <a:ext cx="1716881" cy="113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3"/>
          <p:cNvSpPr>
            <a:spLocks noChangeArrowheads="1"/>
          </p:cNvSpPr>
          <p:nvPr/>
        </p:nvSpPr>
        <p:spPr bwMode="auto">
          <a:xfrm>
            <a:off x="2745586" y="333376"/>
            <a:ext cx="2150269" cy="2008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marL="128588" indent="-128588"/>
            <a:r>
              <a:rPr lang="en-US" altLang="en-US" sz="900" b="1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Visceral:</a:t>
            </a:r>
          </a:p>
          <a:p>
            <a:pPr marL="128588" indent="-128588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Finish </a:t>
            </a:r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line</a:t>
            </a: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128588" indent="-128588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Accomplishment</a:t>
            </a:r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/ victory</a:t>
            </a: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128588" indent="-128588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Relief</a:t>
            </a: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128588" indent="-128588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Lightness</a:t>
            </a:r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/ weightlessness</a:t>
            </a: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128588" indent="-128588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No </a:t>
            </a:r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boundaries</a:t>
            </a: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128588" indent="-128588"/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128588" indent="-128588"/>
            <a:r>
              <a:rPr lang="en-US" altLang="en-US" sz="900" dirty="0" smtClean="0">
                <a:solidFill>
                  <a:srgbClr val="C00000"/>
                </a:solidFill>
                <a:latin typeface="Century Gothic" pitchFamily="34" charset="0"/>
                <a:sym typeface="MS PGothic" pitchFamily="34" charset="-128"/>
              </a:rPr>
              <a:t>Suggestion</a:t>
            </a:r>
            <a:endParaRPr lang="en-US" altLang="en-US" sz="900" dirty="0">
              <a:solidFill>
                <a:srgbClr val="C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128588" indent="-128588"/>
            <a:r>
              <a:rPr lang="en-US" alt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Create </a:t>
            </a:r>
            <a:r>
              <a:rPr lang="en-US" alt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an </a:t>
            </a:r>
            <a:r>
              <a:rPr lang="en-US" alt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opera table </a:t>
            </a:r>
            <a:r>
              <a:rPr lang="en-US" alt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opening to block or allowing the sound of vehicles from the bridge and water </a:t>
            </a:r>
            <a:r>
              <a:rPr lang="en-US" alt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activities</a:t>
            </a: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128588" indent="-128588" algn="just">
              <a:buFont typeface="Arial" pitchFamily="34" charset="0"/>
              <a:buChar char="-"/>
            </a:pPr>
            <a:endParaRPr lang="en-US" altLang="en-US" sz="900" dirty="0">
              <a:solidFill>
                <a:srgbClr val="000000"/>
              </a:solidFill>
              <a:sym typeface="MS PGothic" pitchFamily="34" charset="-128"/>
            </a:endParaRPr>
          </a:p>
          <a:p>
            <a:pPr marL="128588" indent="-128588"/>
            <a:endParaRPr lang="en-US" altLang="en-US" sz="900" dirty="0">
              <a:solidFill>
                <a:srgbClr val="000000"/>
              </a:solidFill>
              <a:latin typeface="Calibri" pitchFamily="34" charset="0"/>
              <a:ea typeface="MS PGothic" pitchFamily="34" charset="-128"/>
              <a:sym typeface="MS PGothic" pitchFamily="34" charset="-128"/>
            </a:endParaRPr>
          </a:p>
        </p:txBody>
      </p:sp>
      <p:sp>
        <p:nvSpPr>
          <p:cNvPr id="14339" name="Text Box 3"/>
          <p:cNvSpPr>
            <a:spLocks noChangeArrowheads="1"/>
          </p:cNvSpPr>
          <p:nvPr/>
        </p:nvSpPr>
        <p:spPr bwMode="auto">
          <a:xfrm>
            <a:off x="133355" y="210743"/>
            <a:ext cx="2699147" cy="3285515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marL="214313" indent="-214313"/>
            <a:r>
              <a:rPr lang="en-US" sz="900" b="1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Spot 3</a:t>
            </a:r>
            <a:endParaRPr lang="en-US" altLang="en-US" sz="900" b="1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214313" indent="-214313"/>
            <a:r>
              <a:rPr lang="en-US" altLang="en-US" sz="900" b="1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Aural</a:t>
            </a:r>
            <a:endParaRPr lang="en-US" altLang="en-US" sz="900" b="1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214313" indent="-214313"/>
            <a:r>
              <a:rPr lang="en-US" alt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Sound </a:t>
            </a:r>
            <a:r>
              <a:rPr lang="en-US" alt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of subtle water waves</a:t>
            </a:r>
          </a:p>
          <a:p>
            <a:pPr marL="214313" indent="-214313"/>
            <a:r>
              <a:rPr lang="en-US" alt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Sound </a:t>
            </a:r>
            <a:r>
              <a:rPr lang="en-US" alt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of wind breezing</a:t>
            </a:r>
          </a:p>
          <a:p>
            <a:pPr marL="214313" indent="-214313"/>
            <a:r>
              <a:rPr lang="en-US" alt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Sound </a:t>
            </a:r>
            <a:r>
              <a:rPr lang="en-US" alt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of vehicles from the bridge and water activities often</a:t>
            </a:r>
          </a:p>
          <a:p>
            <a:pPr marL="214313" indent="-214313"/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214313" indent="-214313"/>
            <a:r>
              <a:rPr lang="en-US" altLang="en-US" sz="900" b="1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Scent</a:t>
            </a:r>
            <a:endParaRPr lang="en-US" altLang="en-US" sz="900" b="1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214313" indent="-214313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CO2 emission </a:t>
            </a:r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of vehicles from the bridge</a:t>
            </a: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Century Gothic" pitchFamily="34" charset="0"/>
            </a:endParaRPr>
          </a:p>
          <a:p>
            <a:pPr marL="214313" indent="-214313">
              <a:buFont typeface="Arial" pitchFamily="34" charset="0"/>
              <a:buChar char="-"/>
            </a:pP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Century Gothic" pitchFamily="34" charset="0"/>
            </a:endParaRPr>
          </a:p>
          <a:p>
            <a:pPr marL="214313" indent="-214313"/>
            <a:r>
              <a:rPr lang="en-US" sz="900" b="1" dirty="0" smtClean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Touch</a:t>
            </a:r>
            <a:endParaRPr lang="en-US" altLang="en-US" sz="900" b="1" dirty="0">
              <a:solidFill>
                <a:srgbClr val="000000"/>
              </a:solidFill>
              <a:latin typeface="Century Gothic" pitchFamily="34" charset="0"/>
              <a:sym typeface="Century Gothic" pitchFamily="34" charset="0"/>
            </a:endParaRPr>
          </a:p>
          <a:p>
            <a:pPr marL="214313" indent="-214313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Arial" pitchFamily="34" charset="0"/>
              </a:rPr>
              <a:t>Wet </a:t>
            </a:r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Arial" pitchFamily="34" charset="0"/>
              </a:rPr>
              <a:t>grass and soil, supple and sticky</a:t>
            </a: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Arial" pitchFamily="34" charset="0"/>
            </a:endParaRPr>
          </a:p>
          <a:p>
            <a:pPr marL="214313" indent="-214313"/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Arial" pitchFamily="34" charset="0"/>
              </a:rPr>
              <a:t>Smooth when the soil is rub between the fingers</a:t>
            </a:r>
            <a:endParaRPr lang="en-US" sz="900" dirty="0">
              <a:solidFill>
                <a:srgbClr val="000000"/>
              </a:solidFill>
              <a:latin typeface="Century Gothic" pitchFamily="34" charset="0"/>
              <a:sym typeface="Century Gothic" pitchFamily="34" charset="0"/>
            </a:endParaRPr>
          </a:p>
          <a:p>
            <a:pPr marL="214313" indent="-214313"/>
            <a:endParaRPr lang="en-US" altLang="en-US" sz="9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>
              <a:buFont typeface="Arial" pitchFamily="34" charset="0"/>
              <a:buChar char="-"/>
            </a:pPr>
            <a:endParaRPr lang="en-US" altLang="en-US" sz="900" dirty="0">
              <a:solidFill>
                <a:srgbClr val="000000"/>
              </a:solidFill>
              <a:sym typeface="Century Gothic" pitchFamily="34" charset="0"/>
            </a:endParaRPr>
          </a:p>
          <a:p>
            <a:pPr marL="214313" indent="-214313"/>
            <a:endParaRPr lang="en-US" altLang="en-US" sz="9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 algn="just"/>
            <a:endParaRPr lang="en-US" altLang="en-US" sz="9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 algn="just"/>
            <a:endParaRPr lang="en-US" altLang="en-US" sz="9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 algn="just"/>
            <a:endParaRPr lang="en-US" altLang="en-US" sz="9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 algn="just"/>
            <a:endParaRPr lang="en-US" altLang="en-US" sz="9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 algn="just"/>
            <a:endParaRPr lang="en-US" altLang="en-US" sz="9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/>
            <a:endParaRPr lang="en-US" altLang="en-US" sz="1100" dirty="0">
              <a:solidFill>
                <a:srgbClr val="000000"/>
              </a:solidFill>
              <a:sym typeface="MS PGothic" pitchFamily="34" charset="-128"/>
            </a:endParaRPr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64632"/>
            <a:ext cx="4895850" cy="208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2304" y="1245394"/>
            <a:ext cx="186809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9692" y="1245394"/>
            <a:ext cx="186809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92304" y="363019"/>
            <a:ext cx="3811190" cy="840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9"/>
          <p:cNvPicPr>
            <a:picLocks noChangeAspect="1" noChangeArrowheads="1"/>
          </p:cNvPicPr>
          <p:nvPr/>
        </p:nvPicPr>
        <p:blipFill>
          <a:blip r:embed="rId6"/>
          <a:srcRect l="7082" t="16704" r="17723" b="8507"/>
          <a:stretch>
            <a:fillRect/>
          </a:stretch>
        </p:blipFill>
        <p:spPr bwMode="auto">
          <a:xfrm rot="16200000">
            <a:off x="5993611" y="2334816"/>
            <a:ext cx="2112169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>
            <a:spLocks noChangeArrowheads="1"/>
          </p:cNvSpPr>
          <p:nvPr/>
        </p:nvSpPr>
        <p:spPr bwMode="auto">
          <a:xfrm>
            <a:off x="188123" y="219076"/>
            <a:ext cx="2699147" cy="3424014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marL="214313" indent="-214313"/>
            <a:r>
              <a:rPr lang="en-US" sz="900" b="1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Spot 4</a:t>
            </a:r>
            <a:endParaRPr lang="en-US" altLang="en-US" sz="900" b="1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214313" indent="-214313"/>
            <a:r>
              <a:rPr lang="en-US" altLang="en-US" sz="900" b="1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Aural</a:t>
            </a:r>
            <a:endParaRPr lang="en-US" altLang="en-US" sz="900" b="1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214313" indent="-214313"/>
            <a:r>
              <a:rPr lang="en-US" alt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Birds </a:t>
            </a:r>
            <a:r>
              <a:rPr lang="en-US" alt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chirping</a:t>
            </a:r>
          </a:p>
          <a:p>
            <a:pPr marL="214313" indent="-214313"/>
            <a:r>
              <a:rPr lang="en-US" alt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Insects </a:t>
            </a:r>
            <a:r>
              <a:rPr lang="en-US" alt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buzzing</a:t>
            </a:r>
          </a:p>
          <a:p>
            <a:pPr marL="214313" indent="-214313"/>
            <a:r>
              <a:rPr lang="en-US" alt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Crunchy </a:t>
            </a:r>
            <a:r>
              <a:rPr lang="en-US" alt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dried </a:t>
            </a:r>
            <a:r>
              <a:rPr lang="en-US" altLang="en-US" sz="900" dirty="0" err="1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akasia</a:t>
            </a:r>
            <a:r>
              <a:rPr lang="en-US" alt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 and bamboo leaves</a:t>
            </a:r>
          </a:p>
          <a:p>
            <a:pPr marL="214313" indent="-214313"/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214313" indent="-214313"/>
            <a:r>
              <a:rPr lang="en-US" altLang="en-US" sz="900" b="1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Scent</a:t>
            </a:r>
            <a:endParaRPr lang="en-US" altLang="en-US" sz="900" b="1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214313" indent="-214313"/>
            <a:r>
              <a:rPr lang="en-US" altLang="en-US" sz="900" dirty="0" smtClean="0">
                <a:solidFill>
                  <a:srgbClr val="000000"/>
                </a:solidFill>
                <a:latin typeface="Century Gothic" pitchFamily="34" charset="0"/>
                <a:ea typeface="MS PGothic" pitchFamily="34" charset="-128"/>
                <a:sym typeface="MS PGothic" pitchFamily="34" charset="-128"/>
              </a:rPr>
              <a:t>Scent </a:t>
            </a:r>
            <a:r>
              <a:rPr lang="en-US" altLang="en-US" sz="900" dirty="0">
                <a:solidFill>
                  <a:srgbClr val="000000"/>
                </a:solidFill>
                <a:latin typeface="Century Gothic" pitchFamily="34" charset="0"/>
                <a:ea typeface="MS PGothic" pitchFamily="34" charset="-128"/>
                <a:sym typeface="MS PGothic" pitchFamily="34" charset="-128"/>
              </a:rPr>
              <a:t>of fresh-cut grass</a:t>
            </a:r>
          </a:p>
          <a:p>
            <a:pPr marL="214313" indent="-214313">
              <a:buFont typeface="Arial" pitchFamily="34" charset="0"/>
              <a:buChar char="-"/>
            </a:pP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214313" indent="-214313"/>
            <a:r>
              <a:rPr lang="en-US" sz="900" b="1" dirty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Touch:</a:t>
            </a:r>
            <a:endParaRPr lang="en-US" altLang="en-US" sz="900" b="1" dirty="0">
              <a:solidFill>
                <a:srgbClr val="000000"/>
              </a:solidFill>
              <a:latin typeface="Century Gothic" pitchFamily="34" charset="0"/>
              <a:sym typeface="Century Gothic" pitchFamily="34" charset="0"/>
            </a:endParaRPr>
          </a:p>
          <a:p>
            <a:pPr marL="214313" indent="-214313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Arial" pitchFamily="34" charset="0"/>
              </a:rPr>
              <a:t>Grass</a:t>
            </a:r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Arial" pitchFamily="34" charset="0"/>
              </a:rPr>
              <a:t>, rough and shaggy, unattended wild grass that is prickling and spiky</a:t>
            </a: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Arial" pitchFamily="34" charset="0"/>
            </a:endParaRPr>
          </a:p>
          <a:p>
            <a:pPr marL="214313" indent="-214313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Arial" pitchFamily="34" charset="0"/>
              </a:rPr>
              <a:t>Mosquitoes </a:t>
            </a:r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Arial" pitchFamily="34" charset="0"/>
              </a:rPr>
              <a:t>and insect bites</a:t>
            </a:r>
            <a:endParaRPr lang="en-US" sz="900" b="1" dirty="0">
              <a:solidFill>
                <a:srgbClr val="000000"/>
              </a:solidFill>
              <a:latin typeface="Century Gothic" pitchFamily="34" charset="0"/>
              <a:sym typeface="Arial" pitchFamily="34" charset="0"/>
            </a:endParaRPr>
          </a:p>
          <a:p>
            <a:pPr marL="214313" indent="-214313"/>
            <a:endParaRPr lang="en-US" altLang="en-US" sz="9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/>
            <a:endParaRPr lang="en-US" altLang="en-US" sz="9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/>
            <a:endParaRPr lang="en-US" altLang="en-US" sz="9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>
              <a:buFont typeface="Arial" pitchFamily="34" charset="0"/>
              <a:buChar char="-"/>
            </a:pPr>
            <a:endParaRPr lang="en-US" altLang="en-US" sz="900" dirty="0">
              <a:solidFill>
                <a:srgbClr val="000000"/>
              </a:solidFill>
              <a:sym typeface="Century Gothic" pitchFamily="34" charset="0"/>
            </a:endParaRPr>
          </a:p>
          <a:p>
            <a:pPr marL="214313" indent="-214313"/>
            <a:endParaRPr lang="en-US" altLang="en-US" sz="9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 algn="just"/>
            <a:endParaRPr lang="en-US" altLang="en-US" sz="9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 algn="just"/>
            <a:endParaRPr lang="en-US" altLang="en-US" sz="9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 algn="just"/>
            <a:endParaRPr lang="en-US" altLang="en-US" sz="9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 algn="just"/>
            <a:endParaRPr lang="en-US" altLang="en-US" sz="9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 algn="just"/>
            <a:endParaRPr lang="en-US" altLang="en-US" sz="9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/>
            <a:endParaRPr lang="en-US" altLang="en-US" sz="1100" dirty="0">
              <a:solidFill>
                <a:srgbClr val="000000"/>
              </a:solidFill>
              <a:sym typeface="MS PGothic" pitchFamily="34" charset="-128"/>
            </a:endParaRPr>
          </a:p>
        </p:txBody>
      </p:sp>
      <p:sp>
        <p:nvSpPr>
          <p:cNvPr id="15363" name="TextBox 5"/>
          <p:cNvSpPr>
            <a:spLocks noChangeArrowheads="1"/>
          </p:cNvSpPr>
          <p:nvPr/>
        </p:nvSpPr>
        <p:spPr bwMode="auto">
          <a:xfrm>
            <a:off x="2832499" y="333378"/>
            <a:ext cx="2151459" cy="2285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marL="128588" indent="-128588"/>
            <a:r>
              <a:rPr lang="en-US" altLang="en-US" sz="900" b="1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Visceral:</a:t>
            </a:r>
          </a:p>
          <a:p>
            <a:pPr marL="128588" indent="-128588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Freedom</a:t>
            </a: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128588" indent="-128588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Calm</a:t>
            </a: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128588" indent="-128588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Limitless</a:t>
            </a:r>
            <a:r>
              <a:rPr 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/ Infinite</a:t>
            </a: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128588" indent="-128588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Challenge </a:t>
            </a: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128588" indent="-128588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Motivation</a:t>
            </a: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128588" indent="-128588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Enlightenment</a:t>
            </a: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128588" indent="-128588"/>
            <a:r>
              <a:rPr 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Hidden treasure</a:t>
            </a: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128588" indent="-128588"/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128588" indent="-128588"/>
            <a:r>
              <a:rPr lang="en-US" altLang="en-US" sz="900" dirty="0">
                <a:solidFill>
                  <a:srgbClr val="C00000"/>
                </a:solidFill>
                <a:latin typeface="Century Gothic" pitchFamily="34" charset="0"/>
                <a:sym typeface="MS PGothic" pitchFamily="34" charset="-128"/>
              </a:rPr>
              <a:t>Suggestion:</a:t>
            </a:r>
          </a:p>
          <a:p>
            <a:pPr marL="128588" indent="-128588"/>
            <a:r>
              <a:rPr lang="en-US" alt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Probably </a:t>
            </a:r>
            <a:r>
              <a:rPr lang="en-US" alt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a </a:t>
            </a:r>
            <a:r>
              <a:rPr lang="en-US" alt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cantilever </a:t>
            </a:r>
            <a:r>
              <a:rPr lang="en-US" alt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bridge to allow the users to enjoy the view more and </a:t>
            </a:r>
            <a:r>
              <a:rPr lang="en-US" alt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enhancing </a:t>
            </a:r>
            <a:r>
              <a:rPr lang="en-US" altLang="en-US" sz="9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the feeling of </a:t>
            </a:r>
            <a:r>
              <a:rPr lang="en-US" altLang="en-US" sz="9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limitless </a:t>
            </a:r>
            <a:endParaRPr lang="en-US" altLang="en-US" sz="9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128588" indent="-128588" algn="just">
              <a:buFont typeface="Arial" pitchFamily="34" charset="0"/>
              <a:buChar char="-"/>
            </a:pPr>
            <a:endParaRPr lang="en-US" altLang="en-US" sz="900" dirty="0">
              <a:solidFill>
                <a:srgbClr val="000000"/>
              </a:solidFill>
              <a:sym typeface="MS PGothic" pitchFamily="34" charset="-128"/>
            </a:endParaRPr>
          </a:p>
          <a:p>
            <a:pPr marL="128588" indent="-128588"/>
            <a:endParaRPr lang="en-US" altLang="en-US" sz="900" dirty="0">
              <a:solidFill>
                <a:srgbClr val="000000"/>
              </a:solidFill>
              <a:latin typeface="Calibri" pitchFamily="34" charset="0"/>
              <a:ea typeface="MS PGothic" pitchFamily="34" charset="-128"/>
              <a:sym typeface="MS PGothic" pitchFamily="34" charset="-128"/>
            </a:endParaRPr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2" cstate="print"/>
          <a:srcRect l="5827" r="6577"/>
          <a:stretch>
            <a:fillRect/>
          </a:stretch>
        </p:blipFill>
        <p:spPr bwMode="auto">
          <a:xfrm>
            <a:off x="4964906" y="113112"/>
            <a:ext cx="4177904" cy="2059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7"/>
          <p:cNvPicPr>
            <a:picLocks noChangeAspect="1" noChangeArrowheads="1"/>
          </p:cNvPicPr>
          <p:nvPr/>
        </p:nvPicPr>
        <p:blipFill>
          <a:blip r:embed="rId3"/>
          <a:srcRect l="9904" t="16542" r="17450" b="15137"/>
          <a:stretch>
            <a:fillRect/>
          </a:stretch>
        </p:blipFill>
        <p:spPr bwMode="auto">
          <a:xfrm rot="16200000">
            <a:off x="784623" y="2181225"/>
            <a:ext cx="2356247" cy="3134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6775" y="2533652"/>
            <a:ext cx="1991916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1085" y="2521745"/>
            <a:ext cx="1993106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9161" y="3926681"/>
            <a:ext cx="408503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38" y="285734"/>
            <a:ext cx="6884515" cy="4276500"/>
          </a:xfrm>
        </p:spPr>
      </p:pic>
      <p:sp>
        <p:nvSpPr>
          <p:cNvPr id="5" name="TextBox 4"/>
          <p:cNvSpPr txBox="1"/>
          <p:nvPr/>
        </p:nvSpPr>
        <p:spPr>
          <a:xfrm>
            <a:off x="4286248" y="1928808"/>
            <a:ext cx="2286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entury Gothic" pitchFamily="34" charset="0"/>
              </a:rPr>
              <a:t>BELUM RAINFOREST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57488" y="4714890"/>
            <a:ext cx="2286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entury Gothic" pitchFamily="34" charset="0"/>
              </a:rPr>
              <a:t>PULAU BANDING</a:t>
            </a:r>
          </a:p>
        </p:txBody>
      </p:sp>
      <p:sp>
        <p:nvSpPr>
          <p:cNvPr id="7" name="Oval 6"/>
          <p:cNvSpPr/>
          <p:nvPr/>
        </p:nvSpPr>
        <p:spPr>
          <a:xfrm>
            <a:off x="2357422" y="3786196"/>
            <a:ext cx="500066" cy="428628"/>
          </a:xfrm>
          <a:prstGeom prst="ellipse">
            <a:avLst/>
          </a:prstGeom>
          <a:solidFill>
            <a:srgbClr val="C00000">
              <a:alpha val="3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>
            <a:stCxn id="7" idx="5"/>
          </p:cNvCxnSpPr>
          <p:nvPr/>
        </p:nvCxnSpPr>
        <p:spPr>
          <a:xfrm rot="16200000" flipH="1">
            <a:off x="2682329" y="4253978"/>
            <a:ext cx="562836" cy="35898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14414" y="3429006"/>
            <a:ext cx="2286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entury Gothic" pitchFamily="34" charset="0"/>
              </a:rPr>
              <a:t>GERIK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900" y="3857634"/>
            <a:ext cx="768098" cy="66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628" y="2996805"/>
            <a:ext cx="4499372" cy="205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0213" y="107158"/>
            <a:ext cx="3508772" cy="796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9010" y="973934"/>
            <a:ext cx="1729979" cy="114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4735" y="973934"/>
            <a:ext cx="1729978" cy="114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 Box 3"/>
          <p:cNvSpPr>
            <a:spLocks noChangeArrowheads="1"/>
          </p:cNvSpPr>
          <p:nvPr/>
        </p:nvSpPr>
        <p:spPr bwMode="auto">
          <a:xfrm>
            <a:off x="188123" y="219077"/>
            <a:ext cx="2699147" cy="3916457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marL="214313" indent="-214313"/>
            <a:r>
              <a:rPr lang="en-US" sz="800" b="1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Spot 5</a:t>
            </a:r>
            <a:endParaRPr lang="en-US" altLang="en-US" sz="800" b="1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214313" indent="-214313"/>
            <a:r>
              <a:rPr lang="en-US" altLang="en-US" sz="800" b="1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Aural</a:t>
            </a:r>
            <a:endParaRPr lang="en-US" altLang="en-US" sz="800" b="1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214313" indent="-214313"/>
            <a:r>
              <a:rPr lang="en-US" altLang="en-US" sz="8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Sound </a:t>
            </a:r>
            <a:r>
              <a:rPr lang="en-US" altLang="en-US" sz="8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of wind breezing</a:t>
            </a:r>
          </a:p>
          <a:p>
            <a:pPr marL="214313" indent="-214313"/>
            <a:r>
              <a:rPr lang="en-US" altLang="en-US" sz="8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Birds </a:t>
            </a:r>
            <a:r>
              <a:rPr lang="en-US" altLang="en-US" sz="8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chirping</a:t>
            </a:r>
          </a:p>
          <a:p>
            <a:pPr marL="214313" indent="-214313"/>
            <a:r>
              <a:rPr lang="en-US" altLang="en-US" sz="8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Insects </a:t>
            </a:r>
            <a:r>
              <a:rPr lang="en-US" altLang="en-US" sz="8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buzzing</a:t>
            </a:r>
          </a:p>
          <a:p>
            <a:pPr marL="214313" indent="-214313"/>
            <a:r>
              <a:rPr lang="en-US" altLang="en-US" sz="8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Crunchy </a:t>
            </a:r>
            <a:r>
              <a:rPr lang="en-US" altLang="en-US" sz="8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dried </a:t>
            </a:r>
            <a:r>
              <a:rPr lang="en-US" altLang="en-US" sz="800" dirty="0" err="1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akasia</a:t>
            </a:r>
            <a:r>
              <a:rPr lang="en-US" altLang="en-US" sz="8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 and bamboo leaves</a:t>
            </a:r>
          </a:p>
          <a:p>
            <a:pPr marL="214313" indent="-214313"/>
            <a:r>
              <a:rPr lang="en-US" altLang="en-US" sz="8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Sound </a:t>
            </a:r>
            <a:r>
              <a:rPr lang="en-US" altLang="en-US" sz="8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of vehicles from the bridges </a:t>
            </a:r>
            <a:r>
              <a:rPr lang="en-US" altLang="en-US" sz="8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and water </a:t>
            </a:r>
            <a:r>
              <a:rPr lang="en-US" altLang="en-US" sz="800" dirty="0" err="1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activites</a:t>
            </a:r>
            <a:endParaRPr lang="en-US" altLang="en-US" sz="8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214313" indent="-214313"/>
            <a:endParaRPr lang="en-US" altLang="en-US" sz="8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214313" indent="-214313"/>
            <a:r>
              <a:rPr lang="en-US" altLang="en-US" sz="800" b="1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Scent</a:t>
            </a:r>
            <a:endParaRPr lang="en-US" altLang="en-US" sz="800" b="1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214313" indent="-214313"/>
            <a:r>
              <a:rPr lang="en-US" sz="800" dirty="0" smtClean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Earthy </a:t>
            </a:r>
            <a:r>
              <a:rPr lang="en-US" sz="800" dirty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smell due to the wet condition and higher humidity from the lake water</a:t>
            </a:r>
            <a:endParaRPr lang="en-US" altLang="en-US" sz="800" dirty="0">
              <a:solidFill>
                <a:srgbClr val="000000"/>
              </a:solidFill>
              <a:latin typeface="Century Gothic" pitchFamily="34" charset="0"/>
              <a:sym typeface="Century Gothic" pitchFamily="34" charset="0"/>
            </a:endParaRPr>
          </a:p>
          <a:p>
            <a:pPr marL="214313" indent="-214313"/>
            <a:r>
              <a:rPr lang="en-US" sz="800" dirty="0" smtClean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CO2 </a:t>
            </a:r>
            <a:r>
              <a:rPr lang="en-US" sz="800" dirty="0" err="1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emmision</a:t>
            </a:r>
            <a:r>
              <a:rPr lang="en-US" sz="800" dirty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 of vehicles from the bridge and jetty.</a:t>
            </a:r>
            <a:endParaRPr lang="en-US" altLang="en-US" sz="800" dirty="0">
              <a:solidFill>
                <a:srgbClr val="000000"/>
              </a:solidFill>
              <a:latin typeface="Century Gothic" pitchFamily="34" charset="0"/>
              <a:sym typeface="Century Gothic" pitchFamily="34" charset="0"/>
            </a:endParaRPr>
          </a:p>
          <a:p>
            <a:pPr marL="214313" indent="-214313">
              <a:buFont typeface="Arial" pitchFamily="34" charset="0"/>
              <a:buChar char="-"/>
            </a:pPr>
            <a:endParaRPr lang="en-US" altLang="en-US" sz="800" dirty="0">
              <a:solidFill>
                <a:srgbClr val="000000"/>
              </a:solidFill>
              <a:latin typeface="Century Gothic" pitchFamily="34" charset="0"/>
              <a:sym typeface="Century Gothic" pitchFamily="34" charset="0"/>
            </a:endParaRPr>
          </a:p>
          <a:p>
            <a:pPr marL="214313" indent="-214313"/>
            <a:r>
              <a:rPr lang="en-US" sz="800" b="1" dirty="0" smtClean="0">
                <a:solidFill>
                  <a:srgbClr val="000000"/>
                </a:solidFill>
                <a:latin typeface="Century Gothic" pitchFamily="34" charset="0"/>
                <a:sym typeface="Century Gothic" pitchFamily="34" charset="0"/>
              </a:rPr>
              <a:t>Touch</a:t>
            </a:r>
            <a:endParaRPr lang="en-US" altLang="en-US" sz="800" b="1" dirty="0">
              <a:solidFill>
                <a:srgbClr val="000000"/>
              </a:solidFill>
              <a:latin typeface="Century Gothic" pitchFamily="34" charset="0"/>
              <a:sym typeface="Century Gothic" pitchFamily="34" charset="0"/>
            </a:endParaRPr>
          </a:p>
          <a:p>
            <a:pPr marL="214313" indent="-214313"/>
            <a:r>
              <a:rPr lang="en-US" sz="800" dirty="0">
                <a:solidFill>
                  <a:srgbClr val="000000"/>
                </a:solidFill>
                <a:latin typeface="Century Gothic" pitchFamily="34" charset="0"/>
                <a:sym typeface="Arial" pitchFamily="34" charset="0"/>
              </a:rPr>
              <a:t>Dry clay soil, coarse and </a:t>
            </a:r>
            <a:r>
              <a:rPr lang="en-US" altLang="en-US" sz="800" dirty="0" err="1">
                <a:solidFill>
                  <a:srgbClr val="000000"/>
                </a:solidFill>
                <a:latin typeface="Century Gothic" pitchFamily="34" charset="0"/>
                <a:ea typeface="MS PGothic" pitchFamily="34" charset="-128"/>
                <a:sym typeface="MS PGothic" pitchFamily="34" charset="-128"/>
              </a:rPr>
              <a:t>shrivelled</a:t>
            </a:r>
            <a:r>
              <a:rPr lang="en-US" altLang="en-US" sz="800" dirty="0">
                <a:solidFill>
                  <a:srgbClr val="000000"/>
                </a:solidFill>
                <a:latin typeface="Century Gothic" pitchFamily="34" charset="0"/>
                <a:ea typeface="MS PGothic" pitchFamily="34" charset="-128"/>
                <a:sym typeface="MS PGothic" pitchFamily="34" charset="-128"/>
              </a:rPr>
              <a:t> as it </a:t>
            </a:r>
            <a:r>
              <a:rPr lang="en-US" sz="800" dirty="0">
                <a:solidFill>
                  <a:srgbClr val="000000"/>
                </a:solidFill>
                <a:latin typeface="Century Gothic" pitchFamily="34" charset="0"/>
                <a:sym typeface="Arial" pitchFamily="34" charset="0"/>
              </a:rPr>
              <a:t>isn’t submerged into the water (higher topography)</a:t>
            </a:r>
            <a:endParaRPr lang="en-US" altLang="en-US" sz="800" dirty="0">
              <a:solidFill>
                <a:srgbClr val="000000"/>
              </a:solidFill>
              <a:latin typeface="Century Gothic" pitchFamily="34" charset="0"/>
              <a:sym typeface="Arial" pitchFamily="34" charset="0"/>
            </a:endParaRPr>
          </a:p>
          <a:p>
            <a:pPr marL="214313" indent="-214313"/>
            <a:r>
              <a:rPr lang="en-US" sz="800" dirty="0">
                <a:solidFill>
                  <a:srgbClr val="000000"/>
                </a:solidFill>
                <a:latin typeface="Century Gothic" pitchFamily="34" charset="0"/>
                <a:sym typeface="Arial" pitchFamily="34" charset="0"/>
              </a:rPr>
              <a:t>Wet clay soil, slippery and smooth when the soil is rub between the fingers (lower topography)</a:t>
            </a:r>
            <a:endParaRPr lang="en-US" altLang="en-US" sz="800" dirty="0">
              <a:solidFill>
                <a:srgbClr val="000000"/>
              </a:solidFill>
              <a:latin typeface="Century Gothic" pitchFamily="34" charset="0"/>
              <a:sym typeface="Arial" pitchFamily="34" charset="0"/>
            </a:endParaRPr>
          </a:p>
          <a:p>
            <a:pPr marL="214313" indent="-214313"/>
            <a:endParaRPr lang="en-US" altLang="en-US" sz="8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/>
            <a:endParaRPr lang="en-US" altLang="en-US" sz="8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/>
            <a:endParaRPr lang="en-US" altLang="en-US" sz="8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>
              <a:buFont typeface="Arial" pitchFamily="34" charset="0"/>
              <a:buChar char="-"/>
            </a:pPr>
            <a:endParaRPr lang="en-US" altLang="en-US" sz="800" dirty="0">
              <a:solidFill>
                <a:srgbClr val="000000"/>
              </a:solidFill>
              <a:sym typeface="Century Gothic" pitchFamily="34" charset="0"/>
            </a:endParaRPr>
          </a:p>
          <a:p>
            <a:pPr marL="214313" indent="-214313"/>
            <a:endParaRPr lang="en-US" altLang="en-US" sz="8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 algn="just"/>
            <a:endParaRPr lang="en-US" altLang="en-US" sz="8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 algn="just"/>
            <a:endParaRPr lang="en-US" altLang="en-US" sz="8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 algn="just"/>
            <a:endParaRPr lang="en-US" altLang="en-US" sz="8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 algn="just"/>
            <a:endParaRPr lang="en-US" altLang="en-US" sz="8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 algn="just"/>
            <a:endParaRPr lang="en-US" altLang="en-US" sz="8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/>
            <a:endParaRPr lang="en-US" altLang="en-US" sz="1050" dirty="0">
              <a:solidFill>
                <a:srgbClr val="000000"/>
              </a:solidFill>
              <a:sym typeface="MS PGothic" pitchFamily="34" charset="-128"/>
            </a:endParaRPr>
          </a:p>
        </p:txBody>
      </p:sp>
      <p:sp>
        <p:nvSpPr>
          <p:cNvPr id="16391" name="TextBox 9"/>
          <p:cNvSpPr>
            <a:spLocks noChangeArrowheads="1"/>
          </p:cNvSpPr>
          <p:nvPr/>
        </p:nvSpPr>
        <p:spPr bwMode="auto">
          <a:xfrm>
            <a:off x="2832499" y="333377"/>
            <a:ext cx="2151459" cy="2654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marL="214313" indent="-214313"/>
            <a:r>
              <a:rPr lang="en-US" altLang="en-US" sz="800" b="1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Visceral</a:t>
            </a:r>
            <a:endParaRPr lang="en-US" altLang="en-US" sz="800" b="1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214313" indent="-214313"/>
            <a:r>
              <a:rPr lang="en-US" sz="8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Slippery</a:t>
            </a:r>
            <a:endParaRPr lang="en-US" altLang="en-US" sz="8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214313" indent="-214313"/>
            <a:r>
              <a:rPr lang="en-US" sz="8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Hardship</a:t>
            </a:r>
            <a:endParaRPr lang="en-US" altLang="en-US" sz="8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214313" indent="-214313"/>
            <a:r>
              <a:rPr lang="en-US" sz="8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Dangerous</a:t>
            </a:r>
            <a:endParaRPr lang="en-US" altLang="en-US" sz="8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214313" indent="-214313"/>
            <a:r>
              <a:rPr lang="en-US" sz="8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Thrilling</a:t>
            </a:r>
            <a:endParaRPr lang="en-US" altLang="en-US" sz="8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214313" indent="-214313"/>
            <a:r>
              <a:rPr lang="en-US" sz="800" dirty="0" err="1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Silverlining</a:t>
            </a:r>
            <a:r>
              <a:rPr lang="en-US" sz="8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 </a:t>
            </a:r>
            <a:r>
              <a:rPr lang="en-US" sz="8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(Top looks green, yet the bottom is filled with plain clay soil)</a:t>
            </a:r>
            <a:endParaRPr lang="en-US" altLang="en-US" sz="8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214313" indent="-214313"/>
            <a:r>
              <a:rPr lang="en-US" sz="8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View </a:t>
            </a:r>
            <a:r>
              <a:rPr lang="en-US" sz="8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of to infrastructure works as a reminder and allows us to appreciate nature more</a:t>
            </a:r>
            <a:endParaRPr lang="en-US" altLang="en-US" sz="8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214313" indent="-214313">
              <a:buFont typeface="Arial" pitchFamily="34" charset="0"/>
              <a:buChar char="-"/>
            </a:pPr>
            <a:endParaRPr lang="en-US" altLang="en-US" sz="800" dirty="0">
              <a:solidFill>
                <a:srgbClr val="0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214313" indent="-214313"/>
            <a:endParaRPr lang="en-US" altLang="en-US" sz="800" dirty="0">
              <a:solidFill>
                <a:srgbClr val="C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214313" indent="-214313"/>
            <a:r>
              <a:rPr lang="en-US" altLang="en-US" sz="800" dirty="0" smtClean="0">
                <a:solidFill>
                  <a:srgbClr val="C00000"/>
                </a:solidFill>
                <a:latin typeface="Century Gothic" pitchFamily="34" charset="0"/>
                <a:sym typeface="MS PGothic" pitchFamily="34" charset="-128"/>
              </a:rPr>
              <a:t>Suggestion</a:t>
            </a:r>
            <a:endParaRPr lang="en-US" altLang="en-US" sz="800" dirty="0">
              <a:solidFill>
                <a:srgbClr val="C00000"/>
              </a:solidFill>
              <a:latin typeface="Century Gothic" pitchFamily="34" charset="0"/>
              <a:sym typeface="MS PGothic" pitchFamily="34" charset="-128"/>
            </a:endParaRPr>
          </a:p>
          <a:p>
            <a:pPr marL="214313" indent="-214313"/>
            <a:r>
              <a:rPr lang="en-US" altLang="en-US" sz="800" dirty="0" smtClean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Enhancing </a:t>
            </a:r>
            <a:r>
              <a:rPr lang="en-US" altLang="en-US" sz="8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the excitement of journey through </a:t>
            </a:r>
            <a:r>
              <a:rPr lang="en-US" altLang="en-US" sz="800" dirty="0" err="1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expandation</a:t>
            </a:r>
            <a:r>
              <a:rPr lang="en-US" altLang="en-US" sz="800" dirty="0">
                <a:solidFill>
                  <a:srgbClr val="000000"/>
                </a:solidFill>
                <a:latin typeface="Century Gothic" pitchFamily="34" charset="0"/>
                <a:sym typeface="MS PGothic" pitchFamily="34" charset="-128"/>
              </a:rPr>
              <a:t> of design or a design that blocks the final view so the users will feel more surprised after passing through the building to the destination point</a:t>
            </a:r>
          </a:p>
          <a:p>
            <a:pPr marL="214313" indent="-214313" algn="just">
              <a:buFont typeface="Arial" pitchFamily="34" charset="0"/>
              <a:buChar char="-"/>
            </a:pPr>
            <a:endParaRPr lang="en-US" altLang="en-US" sz="800" dirty="0">
              <a:solidFill>
                <a:srgbClr val="000000"/>
              </a:solidFill>
              <a:sym typeface="MS PGothic" pitchFamily="34" charset="-128"/>
            </a:endParaRPr>
          </a:p>
          <a:p>
            <a:pPr marL="214313" indent="-214313"/>
            <a:endParaRPr lang="en-US" altLang="en-US" sz="800" dirty="0">
              <a:solidFill>
                <a:srgbClr val="000000"/>
              </a:solidFill>
              <a:latin typeface="Calibri" pitchFamily="34" charset="0"/>
              <a:ea typeface="MS PGothic" pitchFamily="34" charset="-128"/>
              <a:sym typeface="MS PGothic" pitchFamily="34" charset="-128"/>
            </a:endParaRPr>
          </a:p>
        </p:txBody>
      </p:sp>
      <p:pic>
        <p:nvPicPr>
          <p:cNvPr id="16392" name="Picture 10"/>
          <p:cNvPicPr>
            <a:picLocks noChangeAspect="1" noChangeArrowheads="1"/>
          </p:cNvPicPr>
          <p:nvPr/>
        </p:nvPicPr>
        <p:blipFill>
          <a:blip r:embed="rId6"/>
          <a:srcRect l="14545" t="23717" r="13553" b="16869"/>
          <a:stretch>
            <a:fillRect/>
          </a:stretch>
        </p:blipFill>
        <p:spPr bwMode="auto">
          <a:xfrm rot="16200000">
            <a:off x="1225753" y="2805708"/>
            <a:ext cx="2024063" cy="23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nal Presentation Slides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454"/>
            <a:ext cx="9144000" cy="484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nal Presentation Slides 2"/>
          <p:cNvPicPr>
            <a:picLocks noChangeAspect="1" noChangeArrowheads="1"/>
          </p:cNvPicPr>
          <p:nvPr/>
        </p:nvPicPr>
        <p:blipFill>
          <a:blip r:embed="rId2" cstate="print"/>
          <a:srcRect t="8978" b="35815"/>
          <a:stretch>
            <a:fillRect/>
          </a:stretch>
        </p:blipFill>
        <p:spPr bwMode="auto">
          <a:xfrm>
            <a:off x="36513" y="195263"/>
            <a:ext cx="91440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akas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891" y="3153967"/>
            <a:ext cx="2992437" cy="126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DSC_035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92538" y="3159920"/>
            <a:ext cx="2508250" cy="125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DSC_045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878" y="3152776"/>
            <a:ext cx="1116013" cy="125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755650" y="4413648"/>
            <a:ext cx="23050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MY" altLang="en-US" sz="1400" i="1"/>
              <a:t>ACACIA</a:t>
            </a:r>
          </a:p>
          <a:p>
            <a:pPr algn="ctr"/>
            <a:r>
              <a:rPr lang="en-MY" altLang="en-US" sz="1400"/>
              <a:t>Good Erosion Control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433766" y="4420792"/>
            <a:ext cx="32273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MY" altLang="en-US" sz="1400" i="1"/>
              <a:t>YELLOW BAMBOO</a:t>
            </a:r>
          </a:p>
          <a:p>
            <a:pPr algn="ctr"/>
            <a:r>
              <a:rPr lang="en-MY" altLang="en-US" sz="1400"/>
              <a:t>Natural barrier &amp; prevent soil erosion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6661153" y="4406504"/>
            <a:ext cx="18383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MY" altLang="en-US" sz="1400" i="1"/>
              <a:t>MENGKUDU</a:t>
            </a:r>
          </a:p>
          <a:p>
            <a:pPr algn="ctr"/>
            <a:r>
              <a:rPr lang="en-MY" altLang="en-US" sz="1400"/>
              <a:t>Good in shading</a:t>
            </a:r>
            <a:endParaRPr lang="en-MY" altLang="en-US"/>
          </a:p>
        </p:txBody>
      </p:sp>
      <p:pic>
        <p:nvPicPr>
          <p:cNvPr id="3081" name="Picture 10" descr="10715730_10204751509368141_275042425_n.jpg"/>
          <p:cNvPicPr>
            <a:picLocks noChangeAspect="1"/>
          </p:cNvPicPr>
          <p:nvPr/>
        </p:nvPicPr>
        <p:blipFill>
          <a:blip r:embed="rId6"/>
          <a:srcRect r="71078" b="74776"/>
          <a:stretch>
            <a:fillRect/>
          </a:stretch>
        </p:blipFill>
        <p:spPr bwMode="auto">
          <a:xfrm>
            <a:off x="4786313" y="2259807"/>
            <a:ext cx="1071562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nal Presentation Slides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8" y="141686"/>
            <a:ext cx="8640763" cy="4582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andscapesectionslid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b="27844"/>
          <a:stretch>
            <a:fillRect/>
          </a:stretch>
        </p:blipFill>
        <p:spPr>
          <a:xfrm>
            <a:off x="231775" y="465536"/>
            <a:ext cx="8788400" cy="3175397"/>
          </a:xfrm>
          <a:noFill/>
        </p:spPr>
      </p:pic>
      <p:pic>
        <p:nvPicPr>
          <p:cNvPr id="5123" name="Picture 3" descr="10659162_979069532118428_5811992092794975801_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4332" t="32933" b="41817"/>
          <a:stretch>
            <a:fillRect/>
          </a:stretch>
        </p:blipFill>
        <p:spPr>
          <a:xfrm>
            <a:off x="231775" y="3436145"/>
            <a:ext cx="8877300" cy="1240631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andscapesectionslide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35158"/>
          <a:stretch>
            <a:fillRect/>
          </a:stretch>
        </p:blipFill>
        <p:spPr>
          <a:xfrm>
            <a:off x="2214566" y="375047"/>
            <a:ext cx="4732337" cy="4466034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1538" y="1643056"/>
            <a:ext cx="6858000" cy="1790700"/>
          </a:xfrm>
        </p:spPr>
        <p:txBody>
          <a:bodyPr>
            <a:normAutofit/>
          </a:bodyPr>
          <a:lstStyle/>
          <a:p>
            <a:r>
              <a:rPr lang="en-MY" sz="41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lang="en-MY" sz="4100" dirty="0" smtClean="0">
                <a:latin typeface="Century Gothic" panose="020B0502020202020204" pitchFamily="34" charset="0"/>
              </a:rPr>
              <a:t>O</a:t>
            </a:r>
            <a:r>
              <a:rPr lang="en-MY" sz="41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NTEXT</a:t>
            </a:r>
            <a:endParaRPr lang="en-MY" sz="33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10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00" y="-329961"/>
            <a:ext cx="8544961" cy="604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1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cott\Desktop\Sketch 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3094490" y="1477492"/>
            <a:ext cx="2026326" cy="2357454"/>
          </a:xfrm>
          <a:prstGeom prst="rect">
            <a:avLst/>
          </a:prstGeom>
          <a:noFill/>
        </p:spPr>
      </p:pic>
      <p:pic>
        <p:nvPicPr>
          <p:cNvPr id="4099" name="Picture 3" descr="C:\Users\Scott\Desktop\Sketch 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373109" y="3127701"/>
            <a:ext cx="961061" cy="2563806"/>
          </a:xfrm>
          <a:prstGeom prst="rect">
            <a:avLst/>
          </a:prstGeom>
          <a:noFill/>
        </p:spPr>
      </p:pic>
      <p:pic>
        <p:nvPicPr>
          <p:cNvPr id="6" name="Picture 2" descr="C:\Users\Scott\Desktop\Micro Sit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42858"/>
            <a:ext cx="2653117" cy="2219324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57158" y="214296"/>
            <a:ext cx="928694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928794" y="2071684"/>
            <a:ext cx="928694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00" name="Picture 4" descr="C:\Users\Scott\Desktop\Sketch 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4682116" y="247056"/>
            <a:ext cx="1358143" cy="1435499"/>
          </a:xfrm>
          <a:prstGeom prst="rect">
            <a:avLst/>
          </a:prstGeom>
          <a:noFill/>
        </p:spPr>
      </p:pic>
      <p:pic>
        <p:nvPicPr>
          <p:cNvPr id="4102" name="Picture 6" descr="C:\Users\Scott\Desktop\Sketch 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200000">
            <a:off x="5972623" y="2137630"/>
            <a:ext cx="2474025" cy="3560756"/>
          </a:xfrm>
          <a:prstGeom prst="rect">
            <a:avLst/>
          </a:prstGeom>
          <a:noFill/>
        </p:spPr>
      </p:pic>
      <p:pic>
        <p:nvPicPr>
          <p:cNvPr id="4101" name="Picture 5" descr="C:\Users\Scott\Desktop\Sketch 1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15206" y="142858"/>
            <a:ext cx="1714512" cy="275071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85720" y="2285998"/>
            <a:ext cx="2286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VERNACULAR STYLE</a:t>
            </a:r>
          </a:p>
          <a:p>
            <a:r>
              <a:rPr lang="en-GB" sz="1100" dirty="0" smtClean="0"/>
              <a:t>Promotes natural ventilation</a:t>
            </a:r>
          </a:p>
          <a:p>
            <a:endParaRPr lang="en-GB" sz="1100" dirty="0" smtClean="0"/>
          </a:p>
          <a:p>
            <a:r>
              <a:rPr lang="en-GB" sz="1200" dirty="0" smtClean="0"/>
              <a:t>LI</a:t>
            </a:r>
            <a:r>
              <a:rPr lang="en-GB" sz="1400" dirty="0" smtClean="0"/>
              <a:t>GHTWEIGHT MATERIALS</a:t>
            </a:r>
          </a:p>
          <a:p>
            <a:r>
              <a:rPr lang="en-GB" sz="1100" dirty="0" smtClean="0"/>
              <a:t>Easy construction and also has lower heat gain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86050" y="3286130"/>
            <a:ext cx="1285884" cy="285752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929058" y="2643188"/>
            <a:ext cx="652466" cy="509590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/>
          <p:cNvCxnSpPr>
            <a:stCxn id="14" idx="3"/>
          </p:cNvCxnSpPr>
          <p:nvPr/>
        </p:nvCxnSpPr>
        <p:spPr>
          <a:xfrm>
            <a:off x="4581524" y="2897983"/>
            <a:ext cx="1062046" cy="3881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3" idx="2"/>
          </p:cNvCxnSpPr>
          <p:nvPr/>
        </p:nvCxnSpPr>
        <p:spPr>
          <a:xfrm rot="16200000" flipH="1">
            <a:off x="3286116" y="3714758"/>
            <a:ext cx="357190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4943" y="1251973"/>
            <a:ext cx="1885594" cy="274690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MY" sz="1500" dirty="0" smtClean="0">
                <a:latin typeface="Century Gothic" panose="020B0502020202020204" pitchFamily="34" charset="0"/>
              </a:rPr>
              <a:t>ADAPTIVE OF PASSIVE DESIGN</a:t>
            </a:r>
            <a:endParaRPr lang="en-MY" sz="1500" dirty="0">
              <a:latin typeface="Century Gothic" panose="020B0502020202020204" pitchFamily="34" charset="0"/>
            </a:endParaRPr>
          </a:p>
          <a:p>
            <a:endParaRPr lang="en-MY" sz="1100" dirty="0">
              <a:latin typeface="Century Gothic" panose="020B0502020202020204" pitchFamily="34" charset="0"/>
            </a:endParaRPr>
          </a:p>
          <a:p>
            <a:r>
              <a:rPr lang="en-MY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</a:t>
            </a:r>
            <a:r>
              <a:rPr lang="en-MY" sz="1100" dirty="0">
                <a:latin typeface="Century Gothic" panose="020B0502020202020204" pitchFamily="34" charset="0"/>
              </a:rPr>
              <a:t>rovide passive </a:t>
            </a:r>
            <a:r>
              <a:rPr lang="en-MY" sz="1100" dirty="0" smtClean="0">
                <a:latin typeface="Century Gothic" panose="020B0502020202020204" pitchFamily="34" charset="0"/>
              </a:rPr>
              <a:t>ventilation</a:t>
            </a:r>
          </a:p>
          <a:p>
            <a:endParaRPr lang="en-MY" sz="1100" i="1" dirty="0">
              <a:latin typeface="Century Gothic" panose="020B0502020202020204" pitchFamily="34" charset="0"/>
            </a:endParaRPr>
          </a:p>
          <a:p>
            <a:r>
              <a:rPr lang="en-MY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</a:t>
            </a:r>
            <a:r>
              <a:rPr lang="en-MY" sz="1100" dirty="0">
                <a:latin typeface="Century Gothic" panose="020B0502020202020204" pitchFamily="34" charset="0"/>
              </a:rPr>
              <a:t>rientated to prevailing wind, less obstructed openings  </a:t>
            </a:r>
          </a:p>
          <a:p>
            <a:endParaRPr lang="en-MY" sz="1100" dirty="0">
              <a:latin typeface="Century Gothic" panose="020B0502020202020204" pitchFamily="34" charset="0"/>
            </a:endParaRPr>
          </a:p>
          <a:p>
            <a:r>
              <a:rPr lang="en-MY" sz="1100" dirty="0">
                <a:latin typeface="Century Gothic" panose="020B0502020202020204" pitchFamily="34" charset="0"/>
              </a:rPr>
              <a:t>Example: Perforated steel panels, Bamboo cladding façade, punctured bamboo wall</a:t>
            </a:r>
          </a:p>
          <a:p>
            <a:r>
              <a:rPr lang="en-MY" sz="1200" dirty="0" smtClean="0">
                <a:latin typeface="Century Gothic" panose="020B0502020202020204" pitchFamily="34" charset="0"/>
              </a:rPr>
              <a:t> </a:t>
            </a:r>
            <a:endParaRPr lang="en-MY" sz="1200" dirty="0"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4612" y="1251974"/>
            <a:ext cx="2511993" cy="250068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MY" sz="1800" dirty="0" smtClean="0">
                <a:latin typeface="Century Gothic" panose="020B0502020202020204" pitchFamily="34" charset="0"/>
              </a:rPr>
              <a:t>SELECTIVE MATERIALS</a:t>
            </a:r>
            <a:endParaRPr lang="en-MY" sz="1800" dirty="0">
              <a:latin typeface="Century Gothic" panose="020B0502020202020204" pitchFamily="34" charset="0"/>
            </a:endParaRPr>
          </a:p>
          <a:p>
            <a:endParaRPr lang="en-MY" sz="12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en-MY" sz="1100" dirty="0" smtClean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MY" sz="11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Low </a:t>
            </a:r>
            <a:r>
              <a:rPr lang="en-MY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embodied energy material </a:t>
            </a:r>
            <a:endParaRPr lang="en-MY" sz="1100" dirty="0" smtClean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en-MY" sz="7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MY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On site material – Reduction of transportation cost and </a:t>
            </a:r>
            <a:r>
              <a:rPr lang="en-MY" sz="11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time</a:t>
            </a:r>
          </a:p>
          <a:p>
            <a:endParaRPr lang="en-MY" sz="11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MY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Organic material – Decompose to reduce waste </a:t>
            </a:r>
          </a:p>
          <a:p>
            <a:pPr marL="214313" indent="-214313">
              <a:buFontTx/>
              <a:buChar char="-"/>
            </a:pPr>
            <a:endParaRPr lang="en-MY" sz="11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MY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Example: </a:t>
            </a:r>
            <a:r>
              <a:rPr lang="en-MY" sz="11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Bertam</a:t>
            </a:r>
            <a:r>
              <a:rPr lang="en-MY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leaves for roofing, bamboo ceilings, earth rammed </a:t>
            </a:r>
            <a:r>
              <a:rPr lang="en-MY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wall</a:t>
            </a:r>
          </a:p>
        </p:txBody>
      </p:sp>
    </p:spTree>
    <p:extLst>
      <p:ext uri="{BB962C8B-B14F-4D97-AF65-F5344CB8AC3E}">
        <p14:creationId xmlns:p14="http://schemas.microsoft.com/office/powerpoint/2010/main" val="410738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7" t="16605" r="22950" b="22033"/>
          <a:stretch/>
        </p:blipFill>
        <p:spPr>
          <a:xfrm>
            <a:off x="285720" y="214296"/>
            <a:ext cx="5866749" cy="44452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val 4"/>
          <p:cNvSpPr/>
          <p:nvPr/>
        </p:nvSpPr>
        <p:spPr>
          <a:xfrm>
            <a:off x="2714612" y="3214692"/>
            <a:ext cx="500066" cy="428628"/>
          </a:xfrm>
          <a:prstGeom prst="ellipse">
            <a:avLst/>
          </a:prstGeom>
          <a:solidFill>
            <a:srgbClr val="C00000">
              <a:alpha val="3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3214678" y="3500444"/>
            <a:ext cx="2143140" cy="92869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57818" y="4214824"/>
            <a:ext cx="250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latin typeface="Century Gothic" pitchFamily="34" charset="0"/>
              </a:rPr>
              <a:t>Belum</a:t>
            </a:r>
            <a:r>
              <a:rPr lang="en-GB" dirty="0" smtClean="0">
                <a:latin typeface="Century Gothic" pitchFamily="34" charset="0"/>
              </a:rPr>
              <a:t> Resort (Site)</a:t>
            </a:r>
          </a:p>
          <a:p>
            <a:endParaRPr lang="en-GB" dirty="0">
              <a:latin typeface="Century Gothic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900" y="4071948"/>
            <a:ext cx="768098" cy="66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TERIAL SOURCES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1" b="98933" l="0" r="998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6" t="4310" r="38664" b="4085"/>
          <a:stretch/>
        </p:blipFill>
        <p:spPr>
          <a:xfrm>
            <a:off x="534609" y="765942"/>
            <a:ext cx="4817534" cy="3838223"/>
          </a:xfrm>
          <a:prstGeom prst="rect">
            <a:avLst/>
          </a:prstGeom>
        </p:spPr>
      </p:pic>
      <p:pic>
        <p:nvPicPr>
          <p:cNvPr id="7" name="Picture 6" descr="MATERIAL SOURCE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4" t="6645" r="33615" b="87016"/>
          <a:stretch/>
        </p:blipFill>
        <p:spPr>
          <a:xfrm>
            <a:off x="5573891" y="4187241"/>
            <a:ext cx="338666" cy="2240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08386" y="4134325"/>
            <a:ext cx="15616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Century Gothic" panose="020B0502020202020204" pitchFamily="34" charset="0"/>
              </a:rPr>
              <a:t>Tanjung</a:t>
            </a:r>
            <a:r>
              <a:rPr lang="en-US" sz="1200" dirty="0" smtClean="0">
                <a:latin typeface="Century Gothic" panose="020B0502020202020204" pitchFamily="34" charset="0"/>
              </a:rPr>
              <a:t> </a:t>
            </a:r>
            <a:r>
              <a:rPr lang="en-US" sz="1200" dirty="0" err="1" smtClean="0">
                <a:latin typeface="Century Gothic" panose="020B0502020202020204" pitchFamily="34" charset="0"/>
              </a:rPr>
              <a:t>Satu</a:t>
            </a:r>
            <a:r>
              <a:rPr lang="en-US" sz="1200" dirty="0" smtClean="0">
                <a:latin typeface="Century Gothic" panose="020B0502020202020204" pitchFamily="34" charset="0"/>
              </a:rPr>
              <a:t> (Site)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pic>
        <p:nvPicPr>
          <p:cNvPr id="10" name="Picture 9" descr="MATERIAL SOURCE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4" t="15087" r="33615" b="75333"/>
          <a:stretch/>
        </p:blipFill>
        <p:spPr>
          <a:xfrm>
            <a:off x="5573891" y="3401694"/>
            <a:ext cx="338666" cy="449301"/>
          </a:xfrm>
          <a:prstGeom prst="rect">
            <a:avLst/>
          </a:prstGeom>
        </p:spPr>
      </p:pic>
      <p:pic>
        <p:nvPicPr>
          <p:cNvPr id="11" name="Picture 10" descr="MATERIAL SOURCE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6" t="25154" r="33615" b="65865"/>
          <a:stretch/>
        </p:blipFill>
        <p:spPr>
          <a:xfrm>
            <a:off x="5575621" y="2695695"/>
            <a:ext cx="333021" cy="417390"/>
          </a:xfrm>
          <a:prstGeom prst="rect">
            <a:avLst/>
          </a:prstGeom>
        </p:spPr>
      </p:pic>
      <p:pic>
        <p:nvPicPr>
          <p:cNvPr id="12" name="Picture 11" descr="MATERIAL SOURCE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4" t="39156" r="33615" b="50000"/>
          <a:stretch/>
        </p:blipFill>
        <p:spPr>
          <a:xfrm>
            <a:off x="5569970" y="906649"/>
            <a:ext cx="338666" cy="4551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72198" y="3357568"/>
            <a:ext cx="24835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Century Gothic" panose="020B0502020202020204" pitchFamily="34" charset="0"/>
              </a:rPr>
              <a:t>MAJU WEKO TIMBER INDUSTRIES </a:t>
            </a:r>
            <a:r>
              <a:rPr lang="en-US" sz="1100" dirty="0" err="1" smtClean="0">
                <a:latin typeface="Century Gothic" panose="020B0502020202020204" pitchFamily="34" charset="0"/>
              </a:rPr>
              <a:t>Sdn</a:t>
            </a:r>
            <a:r>
              <a:rPr lang="en-US" sz="1100" dirty="0" smtClean="0">
                <a:latin typeface="Century Gothic" panose="020B0502020202020204" pitchFamily="34" charset="0"/>
              </a:rPr>
              <a:t>. Bhd.</a:t>
            </a:r>
          </a:p>
          <a:p>
            <a:r>
              <a:rPr lang="en-US" sz="1100" dirty="0" smtClean="0">
                <a:latin typeface="Century Gothic" panose="020B0502020202020204" pitchFamily="34" charset="0"/>
              </a:rPr>
              <a:t>Distance to factory:  24.9km from site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72198" y="2571750"/>
            <a:ext cx="24835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entury Gothic" panose="020B0502020202020204" pitchFamily="34" charset="0"/>
              </a:rPr>
              <a:t>KILANG PAPAN WING WHO </a:t>
            </a:r>
            <a:r>
              <a:rPr lang="en-US" sz="1200" dirty="0" err="1" smtClean="0">
                <a:latin typeface="Century Gothic" panose="020B0502020202020204" pitchFamily="34" charset="0"/>
              </a:rPr>
              <a:t>Sdn</a:t>
            </a:r>
            <a:r>
              <a:rPr lang="en-US" sz="1200" dirty="0" smtClean="0">
                <a:latin typeface="Century Gothic" panose="020B0502020202020204" pitchFamily="34" charset="0"/>
              </a:rPr>
              <a:t>. Bhd.</a:t>
            </a:r>
          </a:p>
          <a:p>
            <a:r>
              <a:rPr lang="en-US" sz="1100" dirty="0" smtClean="0">
                <a:latin typeface="Century Gothic" panose="020B0502020202020204" pitchFamily="34" charset="0"/>
              </a:rPr>
              <a:t>Distance to factory:  24.9km from site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29322" y="2214560"/>
            <a:ext cx="1832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entury Gothic" panose="020B0502020202020204" pitchFamily="34" charset="0"/>
              </a:rPr>
              <a:t>TIMBER SUPPLIER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15376" y="906651"/>
            <a:ext cx="2211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entury Gothic" panose="020B0502020202020204" pitchFamily="34" charset="0"/>
              </a:rPr>
              <a:t>CEMENT SUPPLIER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72198" y="1214428"/>
            <a:ext cx="24835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Century Gothic" panose="020B0502020202020204" pitchFamily="34" charset="0"/>
              </a:rPr>
              <a:t>CEMENT INDUSTRIES OF MALAYSIA Bhd. (CIMA)</a:t>
            </a:r>
          </a:p>
          <a:p>
            <a:r>
              <a:rPr lang="en-US" sz="1100" dirty="0" smtClean="0">
                <a:latin typeface="Century Gothic" panose="020B0502020202020204" pitchFamily="34" charset="0"/>
              </a:rPr>
              <a:t>Distance to factory:  26.7km from site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4615" y="304276"/>
            <a:ext cx="3142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MATERIAL SUPPLIERS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572132" y="2071684"/>
            <a:ext cx="2980139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48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TERIALITY SITE PLA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35232" cy="5143500"/>
          </a:xfrm>
          <a:prstGeom prst="rect">
            <a:avLst/>
          </a:prstGeom>
        </p:spPr>
      </p:pic>
      <p:pic>
        <p:nvPicPr>
          <p:cNvPr id="5" name="Picture 4" descr="MEEP123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8" t="9374" r="75222" b="87393"/>
          <a:stretch/>
        </p:blipFill>
        <p:spPr>
          <a:xfrm>
            <a:off x="5051947" y="844992"/>
            <a:ext cx="286900" cy="221122"/>
          </a:xfrm>
          <a:prstGeom prst="rect">
            <a:avLst/>
          </a:prstGeom>
        </p:spPr>
      </p:pic>
      <p:pic>
        <p:nvPicPr>
          <p:cNvPr id="19" name="Picture 18" descr="MEEP123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3" t="23610" r="72742" b="72275"/>
          <a:stretch/>
        </p:blipFill>
        <p:spPr>
          <a:xfrm>
            <a:off x="5092447" y="1422401"/>
            <a:ext cx="379258" cy="276999"/>
          </a:xfrm>
          <a:prstGeom prst="rect">
            <a:avLst/>
          </a:prstGeom>
        </p:spPr>
      </p:pic>
      <p:pic>
        <p:nvPicPr>
          <p:cNvPr id="20" name="Picture 19" descr="MEEP1234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2" t="15839" r="39693" b="80634"/>
          <a:stretch/>
        </p:blipFill>
        <p:spPr>
          <a:xfrm>
            <a:off x="5066054" y="1145403"/>
            <a:ext cx="343999" cy="2211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8853" y="786275"/>
            <a:ext cx="98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entury Gothic" panose="020B0502020202020204" pitchFamily="34" charset="0"/>
              </a:rPr>
              <a:t>PHASE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52953" y="1124829"/>
            <a:ext cx="98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entury Gothic" panose="020B0502020202020204" pitchFamily="34" charset="0"/>
              </a:rPr>
              <a:t>PHASE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38853" y="1422400"/>
            <a:ext cx="2337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entury Gothic" panose="020B0502020202020204" pitchFamily="34" charset="0"/>
              </a:rPr>
              <a:t>TANJUNG SATU [ SITE 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68761" y="169280"/>
            <a:ext cx="3218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MATERIALS USED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29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TERIALITY SITE PLA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9" y="795866"/>
            <a:ext cx="5063066" cy="39990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16093" y="1437522"/>
            <a:ext cx="180258" cy="125465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0609" y="137666"/>
            <a:ext cx="1378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PHASE 1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20140915_12101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28" y="614718"/>
            <a:ext cx="3522133" cy="1485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73455" y="2186520"/>
            <a:ext cx="25800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Century Gothic" panose="020B0502020202020204" pitchFamily="34" charset="0"/>
              </a:rPr>
              <a:t>GOLDEN BAMBOO</a:t>
            </a:r>
          </a:p>
          <a:p>
            <a:pPr algn="r"/>
            <a:r>
              <a:rPr lang="en-US" sz="1200" dirty="0" smtClean="0">
                <a:latin typeface="Century Gothic" panose="020B0502020202020204" pitchFamily="34" charset="0"/>
              </a:rPr>
              <a:t>Located at the reception area</a:t>
            </a:r>
          </a:p>
          <a:p>
            <a:pPr algn="r"/>
            <a:endParaRPr lang="en-US" sz="1200" dirty="0">
              <a:latin typeface="Century Gothic" panose="020B0502020202020204" pitchFamily="34" charset="0"/>
            </a:endParaRPr>
          </a:p>
          <a:p>
            <a:pPr algn="r"/>
            <a:r>
              <a:rPr lang="en-US" sz="1200" dirty="0" smtClean="0">
                <a:latin typeface="Century Gothic" panose="020B0502020202020204" pitchFamily="34" charset="0"/>
              </a:rPr>
              <a:t>Used as a non-structural material</a:t>
            </a:r>
          </a:p>
          <a:p>
            <a:pPr algn="r"/>
            <a:endParaRPr lang="en-US" sz="1200" dirty="0" smtClean="0">
              <a:latin typeface="Century Gothic" panose="020B0502020202020204" pitchFamily="34" charset="0"/>
            </a:endParaRPr>
          </a:p>
          <a:p>
            <a:pPr algn="r"/>
            <a:r>
              <a:rPr lang="en-US" sz="1200" dirty="0" smtClean="0">
                <a:latin typeface="Century Gothic" panose="020B0502020202020204" pitchFamily="34" charset="0"/>
              </a:rPr>
              <a:t>Aids in providing shade from sun and rain</a:t>
            </a:r>
          </a:p>
          <a:p>
            <a:pPr algn="r"/>
            <a:endParaRPr lang="en-US" sz="1200" dirty="0" smtClean="0">
              <a:latin typeface="Century Gothic" panose="020B0502020202020204" pitchFamily="34" charset="0"/>
            </a:endParaRPr>
          </a:p>
          <a:p>
            <a:pPr algn="r"/>
            <a:r>
              <a:rPr lang="en-US" sz="1200" dirty="0" smtClean="0">
                <a:latin typeface="Century Gothic" panose="020B0502020202020204" pitchFamily="34" charset="0"/>
              </a:rPr>
              <a:t>Readily available on site</a:t>
            </a:r>
            <a:endParaRPr lang="en-US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64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TERIALITY SITE PLA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9" y="795866"/>
            <a:ext cx="5063066" cy="39990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15704" y="1545130"/>
            <a:ext cx="180258" cy="125465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5171" y="226059"/>
            <a:ext cx="1378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entury Gothic" panose="020B0502020202020204" pitchFamily="34" charset="0"/>
              </a:rPr>
              <a:t>PHASE 1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 descr="RAMMED EART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676" y="356450"/>
            <a:ext cx="2375663" cy="23773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56201" y="2733808"/>
            <a:ext cx="32681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Century Gothic" panose="020B0502020202020204" pitchFamily="34" charset="0"/>
              </a:rPr>
              <a:t>RAMMED EARTH</a:t>
            </a:r>
          </a:p>
          <a:p>
            <a:pPr algn="r"/>
            <a:r>
              <a:rPr lang="en-US" sz="1200" dirty="0" smtClean="0">
                <a:latin typeface="Century Gothic" panose="020B0502020202020204" pitchFamily="34" charset="0"/>
              </a:rPr>
              <a:t>Located in the bar and restaurant area</a:t>
            </a:r>
          </a:p>
          <a:p>
            <a:pPr algn="r"/>
            <a:endParaRPr lang="en-US" sz="1200" dirty="0" smtClean="0">
              <a:latin typeface="Century Gothic" panose="020B0502020202020204" pitchFamily="34" charset="0"/>
            </a:endParaRPr>
          </a:p>
          <a:p>
            <a:pPr algn="r"/>
            <a:r>
              <a:rPr lang="en-US" sz="1200" dirty="0" smtClean="0">
                <a:latin typeface="Century Gothic" panose="020B0502020202020204" pitchFamily="34" charset="0"/>
              </a:rPr>
              <a:t>Non-structural and used as aesthetic appeal</a:t>
            </a:r>
          </a:p>
          <a:p>
            <a:pPr algn="r"/>
            <a:endParaRPr lang="en-US" sz="1200" dirty="0" smtClean="0">
              <a:latin typeface="Century Gothic" panose="020B0502020202020204" pitchFamily="34" charset="0"/>
            </a:endParaRPr>
          </a:p>
          <a:p>
            <a:pPr algn="r"/>
            <a:r>
              <a:rPr lang="en-US" sz="1200" dirty="0" smtClean="0">
                <a:latin typeface="Century Gothic" panose="020B0502020202020204" pitchFamily="34" charset="0"/>
              </a:rPr>
              <a:t>Earth was excavated during construction</a:t>
            </a:r>
            <a:endParaRPr lang="en-US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98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TERIALITY SITE PLA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9" y="795866"/>
            <a:ext cx="5063066" cy="39990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49892" y="1815463"/>
            <a:ext cx="180258" cy="125465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20140916_09575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42" y="913762"/>
            <a:ext cx="4274727" cy="18034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15472" y="2717800"/>
            <a:ext cx="35862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Century Gothic" panose="020B0502020202020204" pitchFamily="34" charset="0"/>
              </a:rPr>
              <a:t>HURU HARA BRICKS</a:t>
            </a:r>
          </a:p>
          <a:p>
            <a:pPr algn="r"/>
            <a:r>
              <a:rPr lang="en-US" sz="1200" dirty="0" smtClean="0">
                <a:latin typeface="Century Gothic" panose="020B0502020202020204" pitchFamily="34" charset="0"/>
              </a:rPr>
              <a:t>Located on the exterior walls of the café area</a:t>
            </a:r>
          </a:p>
          <a:p>
            <a:pPr algn="r"/>
            <a:endParaRPr lang="en-US" sz="1200" dirty="0" smtClean="0">
              <a:latin typeface="Century Gothic" panose="020B0502020202020204" pitchFamily="34" charset="0"/>
            </a:endParaRPr>
          </a:p>
          <a:p>
            <a:pPr algn="r"/>
            <a:r>
              <a:rPr lang="en-US" sz="1200" dirty="0" smtClean="0">
                <a:latin typeface="Century Gothic" panose="020B0502020202020204" pitchFamily="34" charset="0"/>
              </a:rPr>
              <a:t>Non-structural and used as aesthetic appeal</a:t>
            </a:r>
          </a:p>
          <a:p>
            <a:pPr algn="r"/>
            <a:endParaRPr lang="en-US" sz="1200" dirty="0" smtClean="0">
              <a:latin typeface="Century Gothic" panose="020B0502020202020204" pitchFamily="34" charset="0"/>
            </a:endParaRPr>
          </a:p>
          <a:p>
            <a:pPr algn="r"/>
            <a:r>
              <a:rPr lang="en-US" sz="1200" dirty="0" smtClean="0">
                <a:latin typeface="Century Gothic" panose="020B0502020202020204" pitchFamily="34" charset="0"/>
              </a:rPr>
              <a:t>Bricks reused from previous structures on site that were demolished 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171" y="226059"/>
            <a:ext cx="1378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entury Gothic" panose="020B0502020202020204" pitchFamily="34" charset="0"/>
              </a:rPr>
              <a:t>PHASE 1</a:t>
            </a:r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65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TERIALITY SITE PLA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9" y="795866"/>
            <a:ext cx="5063066" cy="39990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46322" y="2047574"/>
            <a:ext cx="263433" cy="213029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20140916_10002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560" y="607787"/>
            <a:ext cx="4207169" cy="17748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30141" y="2533652"/>
            <a:ext cx="3738588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latin typeface="Century Gothic" panose="020B0502020202020204" pitchFamily="34" charset="0"/>
              </a:rPr>
              <a:t>SOMAH WOOD SAPLINGS</a:t>
            </a:r>
          </a:p>
          <a:p>
            <a:pPr algn="r"/>
            <a:r>
              <a:rPr lang="en-US" sz="1200" dirty="0" smtClean="0">
                <a:latin typeface="Century Gothic" panose="020B0502020202020204" pitchFamily="34" charset="0"/>
              </a:rPr>
              <a:t>Located on the exterior walls of the hotel rooms</a:t>
            </a:r>
          </a:p>
          <a:p>
            <a:pPr algn="r"/>
            <a:endParaRPr lang="en-US" sz="1200" dirty="0" smtClean="0">
              <a:latin typeface="Century Gothic" panose="020B0502020202020204" pitchFamily="34" charset="0"/>
            </a:endParaRPr>
          </a:p>
          <a:p>
            <a:pPr algn="r"/>
            <a:r>
              <a:rPr lang="en-US" sz="1200" dirty="0">
                <a:latin typeface="Century Gothic" panose="020B0502020202020204" pitchFamily="34" charset="0"/>
              </a:rPr>
              <a:t>Non-structural and used as aesthetic appeal</a:t>
            </a:r>
          </a:p>
          <a:p>
            <a:pPr algn="r"/>
            <a:endParaRPr lang="en-US" sz="1200" dirty="0" smtClean="0">
              <a:latin typeface="Century Gothic" panose="020B0502020202020204" pitchFamily="34" charset="0"/>
            </a:endParaRPr>
          </a:p>
          <a:p>
            <a:pPr algn="r"/>
            <a:r>
              <a:rPr lang="en-US" sz="1200" dirty="0" smtClean="0">
                <a:latin typeface="Century Gothic" panose="020B0502020202020204" pitchFamily="34" charset="0"/>
              </a:rPr>
              <a:t>Provides some form of screening </a:t>
            </a:r>
            <a:endParaRPr lang="en-US" sz="1200" dirty="0">
              <a:latin typeface="Century Gothic" panose="020B0502020202020204" pitchFamily="34" charset="0"/>
            </a:endParaRPr>
          </a:p>
          <a:p>
            <a:pPr algn="r"/>
            <a:r>
              <a:rPr lang="en-US" sz="1200" dirty="0" smtClean="0">
                <a:latin typeface="Century Gothic" panose="020B0502020202020204" pitchFamily="34" charset="0"/>
              </a:rPr>
              <a:t>to the interior spaces of the rooms</a:t>
            </a:r>
          </a:p>
          <a:p>
            <a:pPr marL="285750" indent="-285750" algn="r">
              <a:buFontTx/>
              <a:buChar char="-"/>
            </a:pP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171" y="226059"/>
            <a:ext cx="1378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entury Gothic" panose="020B0502020202020204" pitchFamily="34" charset="0"/>
              </a:rPr>
              <a:t>PHASE 1</a:t>
            </a:r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36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TERIALITY SITE PLA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9" y="795866"/>
            <a:ext cx="5063066" cy="39990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72551" y="1902458"/>
            <a:ext cx="180258" cy="125465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20140916_09181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72" y="736979"/>
            <a:ext cx="4301067" cy="18145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91171" y="2659674"/>
            <a:ext cx="35141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latin typeface="Century Gothic" panose="020B0502020202020204" pitchFamily="34" charset="0"/>
              </a:rPr>
              <a:t>RAMMED EARTH</a:t>
            </a:r>
          </a:p>
          <a:p>
            <a:pPr algn="r"/>
            <a:r>
              <a:rPr lang="en-US" sz="1200" dirty="0" smtClean="0">
                <a:latin typeface="Century Gothic" panose="020B0502020202020204" pitchFamily="34" charset="0"/>
              </a:rPr>
              <a:t>Located on the exterior of the deluxe suites</a:t>
            </a:r>
          </a:p>
          <a:p>
            <a:pPr algn="r"/>
            <a:endParaRPr lang="en-US" sz="1200" dirty="0" smtClean="0">
              <a:latin typeface="Century Gothic" panose="020B0502020202020204" pitchFamily="34" charset="0"/>
            </a:endParaRPr>
          </a:p>
          <a:p>
            <a:pPr algn="r"/>
            <a:r>
              <a:rPr lang="en-US" sz="1200" dirty="0">
                <a:latin typeface="Century Gothic" panose="020B0502020202020204" pitchFamily="34" charset="0"/>
              </a:rPr>
              <a:t>Non-structural and used as aesthetic appeal</a:t>
            </a:r>
          </a:p>
          <a:p>
            <a:pPr algn="r"/>
            <a:endParaRPr lang="en-US" sz="1200" dirty="0" smtClean="0">
              <a:latin typeface="Century Gothic" panose="020B0502020202020204" pitchFamily="34" charset="0"/>
            </a:endParaRPr>
          </a:p>
          <a:p>
            <a:pPr algn="r"/>
            <a:r>
              <a:rPr lang="en-US" sz="1200" dirty="0" smtClean="0">
                <a:latin typeface="Century Gothic" panose="020B0502020202020204" pitchFamily="34" charset="0"/>
              </a:rPr>
              <a:t>Used as a form of shading</a:t>
            </a:r>
          </a:p>
          <a:p>
            <a:pPr algn="r"/>
            <a:r>
              <a:rPr lang="en-US" sz="1200" dirty="0" smtClean="0">
                <a:latin typeface="Century Gothic" panose="020B0502020202020204" pitchFamily="34" charset="0"/>
              </a:rPr>
              <a:t>and privacy screening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171" y="226059"/>
            <a:ext cx="1378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entury Gothic" panose="020B0502020202020204" pitchFamily="34" charset="0"/>
              </a:rPr>
              <a:t>PHASE 2</a:t>
            </a:r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59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03267" y="2103652"/>
            <a:ext cx="180258" cy="125465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20140916_09193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33" y="1059463"/>
            <a:ext cx="4114800" cy="17359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5171" y="226059"/>
            <a:ext cx="1378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entury Gothic" panose="020B0502020202020204" pitchFamily="34" charset="0"/>
              </a:rPr>
              <a:t>PHASE 2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pic>
        <p:nvPicPr>
          <p:cNvPr id="8" name="Picture 7" descr="MATERIALITY SITE PLA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9" y="795866"/>
            <a:ext cx="5063066" cy="399905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946" y="2103649"/>
            <a:ext cx="188913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78712" y="2795391"/>
            <a:ext cx="365202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latin typeface="Century Gothic" panose="020B0502020202020204" pitchFamily="34" charset="0"/>
              </a:rPr>
              <a:t>REINFORCED CONCRETE</a:t>
            </a:r>
          </a:p>
          <a:p>
            <a:pPr algn="r"/>
            <a:r>
              <a:rPr lang="en-US" sz="1200" dirty="0" smtClean="0">
                <a:latin typeface="Century Gothic" panose="020B0502020202020204" pitchFamily="34" charset="0"/>
              </a:rPr>
              <a:t>Used as structural material for the deluxe suites</a:t>
            </a:r>
          </a:p>
          <a:p>
            <a:pPr algn="r"/>
            <a:endParaRPr lang="en-US" sz="1200" dirty="0" smtClean="0">
              <a:latin typeface="Century Gothic" panose="020B0502020202020204" pitchFamily="34" charset="0"/>
            </a:endParaRPr>
          </a:p>
          <a:p>
            <a:pPr algn="r"/>
            <a:r>
              <a:rPr lang="en-US" sz="1200" dirty="0" smtClean="0">
                <a:latin typeface="Century Gothic" panose="020B0502020202020204" pitchFamily="34" charset="0"/>
              </a:rPr>
              <a:t>Has indents to reduce weight &amp; cost</a:t>
            </a:r>
          </a:p>
          <a:p>
            <a:pPr algn="r"/>
            <a:endParaRPr lang="en-US" sz="1200" dirty="0" smtClean="0">
              <a:latin typeface="Century Gothic" panose="020B0502020202020204" pitchFamily="34" charset="0"/>
            </a:endParaRPr>
          </a:p>
          <a:p>
            <a:pPr algn="r"/>
            <a:r>
              <a:rPr lang="en-US" sz="1200" dirty="0" smtClean="0">
                <a:latin typeface="Century Gothic" panose="020B0502020202020204" pitchFamily="34" charset="0"/>
              </a:rPr>
              <a:t>Allows for creepers to grow on the material</a:t>
            </a:r>
            <a:endParaRPr lang="en-US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07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672245_10152401118598549_4475812495310198392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362" y="243297"/>
            <a:ext cx="2768599" cy="2763922"/>
          </a:xfrm>
          <a:prstGeom prst="rect">
            <a:avLst/>
          </a:prstGeom>
        </p:spPr>
      </p:pic>
      <p:pic>
        <p:nvPicPr>
          <p:cNvPr id="9" name="Picture 8" descr="MATERIALITY SITE PLA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9" y="795866"/>
            <a:ext cx="5063066" cy="39990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45904" y="2427391"/>
            <a:ext cx="180258" cy="125465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5171" y="226059"/>
            <a:ext cx="1378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entury Gothic" panose="020B0502020202020204" pitchFamily="34" charset="0"/>
              </a:rPr>
              <a:t>PHASE 2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9578" y="3095818"/>
            <a:ext cx="37958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Century Gothic" panose="020B0502020202020204" pitchFamily="34" charset="0"/>
              </a:rPr>
              <a:t>WOOD - CONCRETE COMPOSITE </a:t>
            </a:r>
          </a:p>
          <a:p>
            <a:pPr algn="r"/>
            <a:r>
              <a:rPr lang="en-US" sz="1200" dirty="0" smtClean="0">
                <a:latin typeface="Century Gothic" panose="020B0502020202020204" pitchFamily="34" charset="0"/>
              </a:rPr>
              <a:t>Located on the walkways linking the deluxe suites</a:t>
            </a:r>
          </a:p>
          <a:p>
            <a:pPr algn="r"/>
            <a:endParaRPr lang="en-US" sz="1200" dirty="0" smtClean="0">
              <a:latin typeface="Century Gothic" panose="020B0502020202020204" pitchFamily="34" charset="0"/>
            </a:endParaRPr>
          </a:p>
          <a:p>
            <a:pPr algn="r"/>
            <a:r>
              <a:rPr lang="en-US" sz="1200" dirty="0" smtClean="0">
                <a:latin typeface="Century Gothic" panose="020B0502020202020204" pitchFamily="34" charset="0"/>
              </a:rPr>
              <a:t>Used as non-structural floor boards supported by steel structures</a:t>
            </a:r>
          </a:p>
          <a:p>
            <a:pPr algn="r"/>
            <a:endParaRPr lang="en-US" sz="1200" dirty="0" smtClean="0">
              <a:latin typeface="Century Gothic" panose="020B0502020202020204" pitchFamily="34" charset="0"/>
            </a:endParaRPr>
          </a:p>
          <a:p>
            <a:pPr algn="r"/>
            <a:r>
              <a:rPr lang="en-US" sz="1200" dirty="0" smtClean="0">
                <a:latin typeface="Century Gothic" panose="020B0502020202020204" pitchFamily="34" charset="0"/>
              </a:rPr>
              <a:t>Ecofriendly</a:t>
            </a:r>
          </a:p>
        </p:txBody>
      </p:sp>
    </p:spTree>
    <p:extLst>
      <p:ext uri="{BB962C8B-B14F-4D97-AF65-F5344CB8AC3E}">
        <p14:creationId xmlns:p14="http://schemas.microsoft.com/office/powerpoint/2010/main" val="237191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TERIALITY SITE PLA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9" y="795866"/>
            <a:ext cx="5063066" cy="39990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94109" y="4120581"/>
            <a:ext cx="180258" cy="180792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10476262_10152403237668811_2773123974819775156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956" y="857057"/>
            <a:ext cx="4411133" cy="18609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46419" y="2754452"/>
            <a:ext cx="3568669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latin typeface="Century Gothic" panose="020B0502020202020204" pitchFamily="34" charset="0"/>
              </a:rPr>
              <a:t>NIPAH LEAVES</a:t>
            </a:r>
          </a:p>
          <a:p>
            <a:pPr algn="r"/>
            <a:r>
              <a:rPr lang="en-US" sz="1200" dirty="0" smtClean="0">
                <a:latin typeface="Century Gothic" panose="020B0502020202020204" pitchFamily="34" charset="0"/>
              </a:rPr>
              <a:t>Located on the orang </a:t>
            </a:r>
            <a:r>
              <a:rPr lang="en-US" sz="1200" dirty="0" err="1" smtClean="0">
                <a:latin typeface="Century Gothic" panose="020B0502020202020204" pitchFamily="34" charset="0"/>
              </a:rPr>
              <a:t>asli</a:t>
            </a:r>
            <a:r>
              <a:rPr lang="en-US" sz="1200" dirty="0" smtClean="0">
                <a:latin typeface="Century Gothic" panose="020B0502020202020204" pitchFamily="34" charset="0"/>
              </a:rPr>
              <a:t> replica village</a:t>
            </a:r>
          </a:p>
          <a:p>
            <a:pPr algn="r"/>
            <a:endParaRPr lang="en-US" sz="1200" dirty="0" smtClean="0">
              <a:latin typeface="Century Gothic" panose="020B0502020202020204" pitchFamily="34" charset="0"/>
            </a:endParaRPr>
          </a:p>
          <a:p>
            <a:pPr algn="r"/>
            <a:r>
              <a:rPr lang="en-US" sz="1200" dirty="0" smtClean="0">
                <a:latin typeface="Century Gothic" panose="020B0502020202020204" pitchFamily="34" charset="0"/>
              </a:rPr>
              <a:t>Used as a roof covering for the thatched roof</a:t>
            </a:r>
          </a:p>
          <a:p>
            <a:pPr algn="r"/>
            <a:r>
              <a:rPr lang="en-US" sz="1200" dirty="0" smtClean="0">
                <a:latin typeface="Century Gothic" panose="020B0502020202020204" pitchFamily="34" charset="0"/>
              </a:rPr>
              <a:t> </a:t>
            </a:r>
          </a:p>
          <a:p>
            <a:pPr algn="r"/>
            <a:r>
              <a:rPr lang="en-US" sz="1200" dirty="0">
                <a:latin typeface="Century Gothic" panose="020B0502020202020204" pitchFamily="34" charset="0"/>
              </a:rPr>
              <a:t>F</a:t>
            </a:r>
            <a:r>
              <a:rPr lang="en-US" sz="1200" dirty="0" smtClean="0">
                <a:latin typeface="Century Gothic" panose="020B0502020202020204" pitchFamily="34" charset="0"/>
              </a:rPr>
              <a:t>unctions as protection from sun and rain</a:t>
            </a:r>
          </a:p>
          <a:p>
            <a:pPr algn="r"/>
            <a:endParaRPr lang="en-US" sz="1200" dirty="0" smtClean="0">
              <a:latin typeface="Century Gothic" panose="020B0502020202020204" pitchFamily="34" charset="0"/>
            </a:endParaRPr>
          </a:p>
          <a:p>
            <a:pPr algn="r"/>
            <a:r>
              <a:rPr lang="en-US" sz="1200" dirty="0" smtClean="0">
                <a:latin typeface="Century Gothic" panose="020B0502020202020204" pitchFamily="34" charset="0"/>
              </a:rPr>
              <a:t>Readily available on site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5171" y="226059"/>
            <a:ext cx="2417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entury Gothic" panose="020B0502020202020204" pitchFamily="34" charset="0"/>
              </a:rPr>
              <a:t>TANJUNG SATU</a:t>
            </a:r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49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5869"/>
            <a:ext cx="4104456" cy="46984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6"/>
          <a:stretch/>
        </p:blipFill>
        <p:spPr>
          <a:xfrm>
            <a:off x="1547664" y="1205654"/>
            <a:ext cx="2369668" cy="3285347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1677887" y="699545"/>
            <a:ext cx="1054617" cy="655381"/>
          </a:xfrm>
          <a:custGeom>
            <a:avLst/>
            <a:gdLst>
              <a:gd name="connsiteX0" fmla="*/ 0 w 1286082"/>
              <a:gd name="connsiteY0" fmla="*/ 819150 h 819150"/>
              <a:gd name="connsiteX1" fmla="*/ 57150 w 1286082"/>
              <a:gd name="connsiteY1" fmla="*/ 723900 h 819150"/>
              <a:gd name="connsiteX2" fmla="*/ 38100 w 1286082"/>
              <a:gd name="connsiteY2" fmla="*/ 619125 h 819150"/>
              <a:gd name="connsiteX3" fmla="*/ 47625 w 1286082"/>
              <a:gd name="connsiteY3" fmla="*/ 609600 h 819150"/>
              <a:gd name="connsiteX4" fmla="*/ 123825 w 1286082"/>
              <a:gd name="connsiteY4" fmla="*/ 561975 h 819150"/>
              <a:gd name="connsiteX5" fmla="*/ 238125 w 1286082"/>
              <a:gd name="connsiteY5" fmla="*/ 523875 h 819150"/>
              <a:gd name="connsiteX6" fmla="*/ 342900 w 1286082"/>
              <a:gd name="connsiteY6" fmla="*/ 495300 h 819150"/>
              <a:gd name="connsiteX7" fmla="*/ 381000 w 1286082"/>
              <a:gd name="connsiteY7" fmla="*/ 542925 h 819150"/>
              <a:gd name="connsiteX8" fmla="*/ 485775 w 1286082"/>
              <a:gd name="connsiteY8" fmla="*/ 542925 h 819150"/>
              <a:gd name="connsiteX9" fmla="*/ 552450 w 1286082"/>
              <a:gd name="connsiteY9" fmla="*/ 485775 h 819150"/>
              <a:gd name="connsiteX10" fmla="*/ 600075 w 1286082"/>
              <a:gd name="connsiteY10" fmla="*/ 466725 h 819150"/>
              <a:gd name="connsiteX11" fmla="*/ 647700 w 1286082"/>
              <a:gd name="connsiteY11" fmla="*/ 485775 h 819150"/>
              <a:gd name="connsiteX12" fmla="*/ 714375 w 1286082"/>
              <a:gd name="connsiteY12" fmla="*/ 428625 h 819150"/>
              <a:gd name="connsiteX13" fmla="*/ 742950 w 1286082"/>
              <a:gd name="connsiteY13" fmla="*/ 381000 h 819150"/>
              <a:gd name="connsiteX14" fmla="*/ 800100 w 1286082"/>
              <a:gd name="connsiteY14" fmla="*/ 381000 h 819150"/>
              <a:gd name="connsiteX15" fmla="*/ 857250 w 1286082"/>
              <a:gd name="connsiteY15" fmla="*/ 419100 h 819150"/>
              <a:gd name="connsiteX16" fmla="*/ 885825 w 1286082"/>
              <a:gd name="connsiteY16" fmla="*/ 400050 h 819150"/>
              <a:gd name="connsiteX17" fmla="*/ 914400 w 1286082"/>
              <a:gd name="connsiteY17" fmla="*/ 371475 h 819150"/>
              <a:gd name="connsiteX18" fmla="*/ 1019175 w 1286082"/>
              <a:gd name="connsiteY18" fmla="*/ 409575 h 819150"/>
              <a:gd name="connsiteX19" fmla="*/ 1152525 w 1286082"/>
              <a:gd name="connsiteY19" fmla="*/ 390525 h 819150"/>
              <a:gd name="connsiteX20" fmla="*/ 1181100 w 1286082"/>
              <a:gd name="connsiteY20" fmla="*/ 276225 h 819150"/>
              <a:gd name="connsiteX21" fmla="*/ 1152525 w 1286082"/>
              <a:gd name="connsiteY21" fmla="*/ 180975 h 819150"/>
              <a:gd name="connsiteX22" fmla="*/ 1114425 w 1286082"/>
              <a:gd name="connsiteY22" fmla="*/ 180975 h 819150"/>
              <a:gd name="connsiteX23" fmla="*/ 1104900 w 1286082"/>
              <a:gd name="connsiteY23" fmla="*/ 152400 h 819150"/>
              <a:gd name="connsiteX24" fmla="*/ 1152525 w 1286082"/>
              <a:gd name="connsiteY24" fmla="*/ 95250 h 819150"/>
              <a:gd name="connsiteX25" fmla="*/ 1228725 w 1286082"/>
              <a:gd name="connsiteY25" fmla="*/ 95250 h 819150"/>
              <a:gd name="connsiteX26" fmla="*/ 1266825 w 1286082"/>
              <a:gd name="connsiteY26" fmla="*/ 85725 h 819150"/>
              <a:gd name="connsiteX27" fmla="*/ 1276350 w 1286082"/>
              <a:gd name="connsiteY27" fmla="*/ 19050 h 819150"/>
              <a:gd name="connsiteX28" fmla="*/ 1285875 w 1286082"/>
              <a:gd name="connsiteY28" fmla="*/ 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86082" h="819150">
                <a:moveTo>
                  <a:pt x="0" y="819150"/>
                </a:moveTo>
                <a:cubicBezTo>
                  <a:pt x="25400" y="788193"/>
                  <a:pt x="50800" y="757237"/>
                  <a:pt x="57150" y="723900"/>
                </a:cubicBezTo>
                <a:cubicBezTo>
                  <a:pt x="63500" y="690562"/>
                  <a:pt x="39687" y="638175"/>
                  <a:pt x="38100" y="619125"/>
                </a:cubicBezTo>
                <a:cubicBezTo>
                  <a:pt x="36513" y="600075"/>
                  <a:pt x="33338" y="619125"/>
                  <a:pt x="47625" y="609600"/>
                </a:cubicBezTo>
                <a:cubicBezTo>
                  <a:pt x="61912" y="600075"/>
                  <a:pt x="92075" y="576262"/>
                  <a:pt x="123825" y="561975"/>
                </a:cubicBezTo>
                <a:cubicBezTo>
                  <a:pt x="155575" y="547687"/>
                  <a:pt x="201613" y="534987"/>
                  <a:pt x="238125" y="523875"/>
                </a:cubicBezTo>
                <a:cubicBezTo>
                  <a:pt x="274637" y="512763"/>
                  <a:pt x="319088" y="492125"/>
                  <a:pt x="342900" y="495300"/>
                </a:cubicBezTo>
                <a:cubicBezTo>
                  <a:pt x="366713" y="498475"/>
                  <a:pt x="357188" y="534987"/>
                  <a:pt x="381000" y="542925"/>
                </a:cubicBezTo>
                <a:cubicBezTo>
                  <a:pt x="404813" y="550862"/>
                  <a:pt x="457200" y="552450"/>
                  <a:pt x="485775" y="542925"/>
                </a:cubicBezTo>
                <a:cubicBezTo>
                  <a:pt x="514350" y="533400"/>
                  <a:pt x="533400" y="498475"/>
                  <a:pt x="552450" y="485775"/>
                </a:cubicBezTo>
                <a:cubicBezTo>
                  <a:pt x="571500" y="473075"/>
                  <a:pt x="584200" y="466725"/>
                  <a:pt x="600075" y="466725"/>
                </a:cubicBezTo>
                <a:cubicBezTo>
                  <a:pt x="615950" y="466725"/>
                  <a:pt x="628650" y="492125"/>
                  <a:pt x="647700" y="485775"/>
                </a:cubicBezTo>
                <a:cubicBezTo>
                  <a:pt x="666750" y="479425"/>
                  <a:pt x="698500" y="446087"/>
                  <a:pt x="714375" y="428625"/>
                </a:cubicBezTo>
                <a:cubicBezTo>
                  <a:pt x="730250" y="411163"/>
                  <a:pt x="728663" y="388937"/>
                  <a:pt x="742950" y="381000"/>
                </a:cubicBezTo>
                <a:cubicBezTo>
                  <a:pt x="757237" y="373063"/>
                  <a:pt x="781050" y="374650"/>
                  <a:pt x="800100" y="381000"/>
                </a:cubicBezTo>
                <a:cubicBezTo>
                  <a:pt x="819150" y="387350"/>
                  <a:pt x="842963" y="415925"/>
                  <a:pt x="857250" y="419100"/>
                </a:cubicBezTo>
                <a:cubicBezTo>
                  <a:pt x="871537" y="422275"/>
                  <a:pt x="876300" y="407987"/>
                  <a:pt x="885825" y="400050"/>
                </a:cubicBezTo>
                <a:cubicBezTo>
                  <a:pt x="895350" y="392113"/>
                  <a:pt x="892175" y="369888"/>
                  <a:pt x="914400" y="371475"/>
                </a:cubicBezTo>
                <a:cubicBezTo>
                  <a:pt x="936625" y="373062"/>
                  <a:pt x="979488" y="406400"/>
                  <a:pt x="1019175" y="409575"/>
                </a:cubicBezTo>
                <a:cubicBezTo>
                  <a:pt x="1058862" y="412750"/>
                  <a:pt x="1125538" y="412750"/>
                  <a:pt x="1152525" y="390525"/>
                </a:cubicBezTo>
                <a:cubicBezTo>
                  <a:pt x="1179512" y="368300"/>
                  <a:pt x="1181100" y="311150"/>
                  <a:pt x="1181100" y="276225"/>
                </a:cubicBezTo>
                <a:cubicBezTo>
                  <a:pt x="1181100" y="241300"/>
                  <a:pt x="1163638" y="196850"/>
                  <a:pt x="1152525" y="180975"/>
                </a:cubicBezTo>
                <a:cubicBezTo>
                  <a:pt x="1141413" y="165100"/>
                  <a:pt x="1122363" y="185737"/>
                  <a:pt x="1114425" y="180975"/>
                </a:cubicBezTo>
                <a:cubicBezTo>
                  <a:pt x="1106488" y="176212"/>
                  <a:pt x="1098550" y="166688"/>
                  <a:pt x="1104900" y="152400"/>
                </a:cubicBezTo>
                <a:cubicBezTo>
                  <a:pt x="1111250" y="138112"/>
                  <a:pt x="1131888" y="104775"/>
                  <a:pt x="1152525" y="95250"/>
                </a:cubicBezTo>
                <a:cubicBezTo>
                  <a:pt x="1173162" y="85725"/>
                  <a:pt x="1209675" y="96837"/>
                  <a:pt x="1228725" y="95250"/>
                </a:cubicBezTo>
                <a:cubicBezTo>
                  <a:pt x="1247775" y="93663"/>
                  <a:pt x="1258888" y="98425"/>
                  <a:pt x="1266825" y="85725"/>
                </a:cubicBezTo>
                <a:cubicBezTo>
                  <a:pt x="1274762" y="73025"/>
                  <a:pt x="1273175" y="33337"/>
                  <a:pt x="1276350" y="19050"/>
                </a:cubicBezTo>
                <a:cubicBezTo>
                  <a:pt x="1279525" y="4763"/>
                  <a:pt x="1287462" y="17462"/>
                  <a:pt x="1285875" y="0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 defTabSz="1075007"/>
            <a:endParaRPr lang="en-US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714480" y="1071555"/>
            <a:ext cx="126276" cy="131327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/>
            <a:endParaRPr lang="en-US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17338" y="2199972"/>
            <a:ext cx="6165953" cy="692475"/>
          </a:xfrm>
          <a:prstGeom prst="rect">
            <a:avLst/>
          </a:prstGeom>
          <a:noFill/>
        </p:spPr>
        <p:txBody>
          <a:bodyPr wrap="square" lIns="91416" tIns="45709" rIns="91416" bIns="45709" rtlCol="0">
            <a:spAutoFit/>
          </a:bodyPr>
          <a:lstStyle/>
          <a:p>
            <a:r>
              <a:rPr lang="en-US" sz="1300" dirty="0">
                <a:latin typeface="Century Gothic" pitchFamily="34" charset="0"/>
                <a:cs typeface="Times New Roman" panose="02020603050405020304" pitchFamily="18" charset="0"/>
              </a:rPr>
              <a:t>North – South Highway</a:t>
            </a:r>
          </a:p>
          <a:p>
            <a:r>
              <a:rPr lang="en-US" sz="1300" dirty="0">
                <a:latin typeface="Century Gothic" pitchFamily="34" charset="0"/>
                <a:cs typeface="Times New Roman" panose="02020603050405020304" pitchFamily="18" charset="0"/>
              </a:rPr>
              <a:t>East – West Highway</a:t>
            </a:r>
          </a:p>
          <a:p>
            <a:r>
              <a:rPr lang="en-US" sz="1300" dirty="0" err="1">
                <a:latin typeface="Century Gothic" pitchFamily="34" charset="0"/>
                <a:cs typeface="Times New Roman" panose="02020603050405020304" pitchFamily="18" charset="0"/>
              </a:rPr>
              <a:t>Jalan</a:t>
            </a:r>
            <a:r>
              <a:rPr lang="en-US" sz="1300" dirty="0">
                <a:latin typeface="Century Gothic" pitchFamily="34" charset="0"/>
                <a:cs typeface="Times New Roman" panose="02020603050405020304" pitchFamily="18" charset="0"/>
              </a:rPr>
              <a:t> Baling – Kuala </a:t>
            </a:r>
            <a:r>
              <a:rPr lang="en-US" sz="1300" dirty="0" err="1">
                <a:latin typeface="Century Gothic" pitchFamily="34" charset="0"/>
                <a:cs typeface="Times New Roman" panose="02020603050405020304" pitchFamily="18" charset="0"/>
              </a:rPr>
              <a:t>Kangsar</a:t>
            </a:r>
            <a:r>
              <a:rPr lang="en-US" sz="1300" dirty="0">
                <a:latin typeface="Century Gothic" pitchFamily="34" charset="0"/>
                <a:cs typeface="Times New Roman" panose="02020603050405020304" pitchFamily="18" charset="0"/>
              </a:rPr>
              <a:t>        Butterworth – Kulim Highway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6363577" y="2747395"/>
            <a:ext cx="220322" cy="0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687125" y="2344488"/>
            <a:ext cx="243666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687125" y="2530067"/>
            <a:ext cx="24366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687125" y="2747395"/>
            <a:ext cx="243666" cy="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0" y="1472112"/>
            <a:ext cx="1233488" cy="892530"/>
          </a:xfrm>
          <a:prstGeom prst="rect">
            <a:avLst/>
          </a:prstGeom>
          <a:noFill/>
        </p:spPr>
        <p:txBody>
          <a:bodyPr wrap="square" lIns="91416" tIns="45709" rIns="91416" bIns="45709" rtlCol="0">
            <a:spAutoFit/>
          </a:bodyPr>
          <a:lstStyle/>
          <a:p>
            <a:r>
              <a:rPr lang="en-US" sz="1300" dirty="0">
                <a:latin typeface="Century Gothic" pitchFamily="34" charset="0"/>
                <a:cs typeface="Times New Roman" panose="02020603050405020304" pitchFamily="18" charset="0"/>
              </a:rPr>
              <a:t>PENANG</a:t>
            </a:r>
          </a:p>
          <a:p>
            <a:r>
              <a:rPr lang="en-US" sz="1300" dirty="0">
                <a:latin typeface="Century Gothic" pitchFamily="34" charset="0"/>
                <a:cs typeface="Times New Roman" panose="02020603050405020304" pitchFamily="18" charset="0"/>
              </a:rPr>
              <a:t>Bayan </a:t>
            </a:r>
            <a:r>
              <a:rPr lang="en-US" sz="1300" dirty="0" err="1">
                <a:latin typeface="Century Gothic" pitchFamily="34" charset="0"/>
                <a:cs typeface="Times New Roman" panose="02020603050405020304" pitchFamily="18" charset="0"/>
              </a:rPr>
              <a:t>Lepas</a:t>
            </a:r>
            <a:r>
              <a:rPr lang="en-US" sz="1300" dirty="0">
                <a:latin typeface="Century Gothic" pitchFamily="34" charset="0"/>
                <a:cs typeface="Times New Roman" panose="02020603050405020304" pitchFamily="18" charset="0"/>
              </a:rPr>
              <a:t> International Airport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733454" y="417610"/>
            <a:ext cx="1426845" cy="292366"/>
          </a:xfrm>
          <a:prstGeom prst="rect">
            <a:avLst/>
          </a:prstGeom>
          <a:noFill/>
        </p:spPr>
        <p:txBody>
          <a:bodyPr wrap="square" lIns="91416" tIns="45709" rIns="91416" bIns="45709" rtlCol="0">
            <a:spAutoFit/>
          </a:bodyPr>
          <a:lstStyle/>
          <a:p>
            <a:r>
              <a:rPr lang="en-US" sz="1300" dirty="0">
                <a:latin typeface="Century Gothic" pitchFamily="34" charset="0"/>
                <a:cs typeface="Times New Roman" panose="02020603050405020304" pitchFamily="18" charset="0"/>
              </a:rPr>
              <a:t>Kota </a:t>
            </a:r>
            <a:r>
              <a:rPr lang="en-US" sz="1300" dirty="0" err="1">
                <a:latin typeface="Century Gothic" pitchFamily="34" charset="0"/>
                <a:cs typeface="Times New Roman" panose="02020603050405020304" pitchFamily="18" charset="0"/>
              </a:rPr>
              <a:t>Bharu</a:t>
            </a:r>
            <a:endParaRPr lang="en-US" sz="1300" dirty="0">
              <a:latin typeface="Century Gothic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557236" y="4774289"/>
            <a:ext cx="1986915" cy="292366"/>
          </a:xfrm>
          <a:prstGeom prst="rect">
            <a:avLst/>
          </a:prstGeom>
          <a:noFill/>
        </p:spPr>
        <p:txBody>
          <a:bodyPr wrap="square" lIns="91416" tIns="45709" rIns="91416" bIns="45709" rtlCol="0">
            <a:spAutoFit/>
          </a:bodyPr>
          <a:lstStyle/>
          <a:p>
            <a:r>
              <a:rPr lang="en-US" sz="1300" dirty="0">
                <a:latin typeface="Century Gothic" pitchFamily="34" charset="0"/>
                <a:cs typeface="Times New Roman" panose="02020603050405020304" pitchFamily="18" charset="0"/>
              </a:rPr>
              <a:t>Johor </a:t>
            </a:r>
            <a:r>
              <a:rPr lang="en-US" sz="1300" dirty="0" err="1">
                <a:latin typeface="Century Gothic" pitchFamily="34" charset="0"/>
                <a:cs typeface="Times New Roman" panose="02020603050405020304" pitchFamily="18" charset="0"/>
              </a:rPr>
              <a:t>Bahru</a:t>
            </a:r>
            <a:endParaRPr lang="en-US" sz="1300" dirty="0">
              <a:latin typeface="Century Gothic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3196" y="3200924"/>
            <a:ext cx="1460584" cy="292366"/>
          </a:xfrm>
          <a:prstGeom prst="rect">
            <a:avLst/>
          </a:prstGeom>
          <a:noFill/>
        </p:spPr>
        <p:txBody>
          <a:bodyPr wrap="square" lIns="91416" tIns="45709" rIns="91416" bIns="45709" rtlCol="0">
            <a:spAutoFit/>
          </a:bodyPr>
          <a:lstStyle/>
          <a:p>
            <a:r>
              <a:rPr lang="en-US" sz="1300" dirty="0">
                <a:latin typeface="Century Gothic" pitchFamily="34" charset="0"/>
                <a:cs typeface="Times New Roman" panose="02020603050405020304" pitchFamily="18" charset="0"/>
              </a:rPr>
              <a:t>Kuala Lumpur</a:t>
            </a:r>
          </a:p>
        </p:txBody>
      </p:sp>
      <p:sp>
        <p:nvSpPr>
          <p:cNvPr id="15" name="Freeform 14"/>
          <p:cNvSpPr/>
          <p:nvPr/>
        </p:nvSpPr>
        <p:spPr>
          <a:xfrm>
            <a:off x="857224" y="1285868"/>
            <a:ext cx="785818" cy="118971"/>
          </a:xfrm>
          <a:custGeom>
            <a:avLst/>
            <a:gdLst>
              <a:gd name="connsiteX0" fmla="*/ 950259 w 950259"/>
              <a:gd name="connsiteY0" fmla="*/ 64365 h 113306"/>
              <a:gd name="connsiteX1" fmla="*/ 872564 w 950259"/>
              <a:gd name="connsiteY1" fmla="*/ 28506 h 113306"/>
              <a:gd name="connsiteX2" fmla="*/ 836706 w 950259"/>
              <a:gd name="connsiteY2" fmla="*/ 4600 h 113306"/>
              <a:gd name="connsiteX3" fmla="*/ 764988 w 950259"/>
              <a:gd name="connsiteY3" fmla="*/ 4600 h 113306"/>
              <a:gd name="connsiteX4" fmla="*/ 693270 w 950259"/>
              <a:gd name="connsiteY4" fmla="*/ 52412 h 113306"/>
              <a:gd name="connsiteX5" fmla="*/ 609600 w 950259"/>
              <a:gd name="connsiteY5" fmla="*/ 58389 h 113306"/>
              <a:gd name="connsiteX6" fmla="*/ 561788 w 950259"/>
              <a:gd name="connsiteY6" fmla="*/ 40459 h 113306"/>
              <a:gd name="connsiteX7" fmla="*/ 508000 w 950259"/>
              <a:gd name="connsiteY7" fmla="*/ 34483 h 113306"/>
              <a:gd name="connsiteX8" fmla="*/ 460188 w 950259"/>
              <a:gd name="connsiteY8" fmla="*/ 64365 h 113306"/>
              <a:gd name="connsiteX9" fmla="*/ 436282 w 950259"/>
              <a:gd name="connsiteY9" fmla="*/ 106200 h 113306"/>
              <a:gd name="connsiteX10" fmla="*/ 328706 w 950259"/>
              <a:gd name="connsiteY10" fmla="*/ 112177 h 113306"/>
              <a:gd name="connsiteX11" fmla="*/ 292847 w 950259"/>
              <a:gd name="connsiteY11" fmla="*/ 106200 h 113306"/>
              <a:gd name="connsiteX12" fmla="*/ 256988 w 950259"/>
              <a:gd name="connsiteY12" fmla="*/ 46436 h 113306"/>
              <a:gd name="connsiteX13" fmla="*/ 161364 w 950259"/>
              <a:gd name="connsiteY13" fmla="*/ 28506 h 113306"/>
              <a:gd name="connsiteX14" fmla="*/ 53788 w 950259"/>
              <a:gd name="connsiteY14" fmla="*/ 22530 h 113306"/>
              <a:gd name="connsiteX15" fmla="*/ 35859 w 950259"/>
              <a:gd name="connsiteY15" fmla="*/ 16553 h 113306"/>
              <a:gd name="connsiteX16" fmla="*/ 0 w 950259"/>
              <a:gd name="connsiteY16" fmla="*/ 22530 h 11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0259" h="113306">
                <a:moveTo>
                  <a:pt x="950259" y="64365"/>
                </a:moveTo>
                <a:cubicBezTo>
                  <a:pt x="920874" y="51416"/>
                  <a:pt x="891489" y="38467"/>
                  <a:pt x="872564" y="28506"/>
                </a:cubicBezTo>
                <a:cubicBezTo>
                  <a:pt x="853639" y="18545"/>
                  <a:pt x="854635" y="8584"/>
                  <a:pt x="836706" y="4600"/>
                </a:cubicBezTo>
                <a:cubicBezTo>
                  <a:pt x="818777" y="616"/>
                  <a:pt x="788894" y="-3369"/>
                  <a:pt x="764988" y="4600"/>
                </a:cubicBezTo>
                <a:cubicBezTo>
                  <a:pt x="741082" y="12569"/>
                  <a:pt x="719168" y="43447"/>
                  <a:pt x="693270" y="52412"/>
                </a:cubicBezTo>
                <a:cubicBezTo>
                  <a:pt x="667372" y="61377"/>
                  <a:pt x="631514" y="60381"/>
                  <a:pt x="609600" y="58389"/>
                </a:cubicBezTo>
                <a:cubicBezTo>
                  <a:pt x="587686" y="56397"/>
                  <a:pt x="578721" y="44443"/>
                  <a:pt x="561788" y="40459"/>
                </a:cubicBezTo>
                <a:cubicBezTo>
                  <a:pt x="544855" y="36475"/>
                  <a:pt x="524933" y="30499"/>
                  <a:pt x="508000" y="34483"/>
                </a:cubicBezTo>
                <a:cubicBezTo>
                  <a:pt x="491067" y="38467"/>
                  <a:pt x="472141" y="52412"/>
                  <a:pt x="460188" y="64365"/>
                </a:cubicBezTo>
                <a:cubicBezTo>
                  <a:pt x="448235" y="76318"/>
                  <a:pt x="458196" y="98231"/>
                  <a:pt x="436282" y="106200"/>
                </a:cubicBezTo>
                <a:cubicBezTo>
                  <a:pt x="414368" y="114169"/>
                  <a:pt x="352612" y="112177"/>
                  <a:pt x="328706" y="112177"/>
                </a:cubicBezTo>
                <a:cubicBezTo>
                  <a:pt x="304800" y="112177"/>
                  <a:pt x="304800" y="117157"/>
                  <a:pt x="292847" y="106200"/>
                </a:cubicBezTo>
                <a:cubicBezTo>
                  <a:pt x="280894" y="95243"/>
                  <a:pt x="278902" y="59385"/>
                  <a:pt x="256988" y="46436"/>
                </a:cubicBezTo>
                <a:cubicBezTo>
                  <a:pt x="235074" y="33487"/>
                  <a:pt x="195231" y="32490"/>
                  <a:pt x="161364" y="28506"/>
                </a:cubicBezTo>
                <a:cubicBezTo>
                  <a:pt x="127497" y="24522"/>
                  <a:pt x="74705" y="24522"/>
                  <a:pt x="53788" y="22530"/>
                </a:cubicBezTo>
                <a:cubicBezTo>
                  <a:pt x="32871" y="20538"/>
                  <a:pt x="44824" y="16553"/>
                  <a:pt x="35859" y="16553"/>
                </a:cubicBezTo>
                <a:cubicBezTo>
                  <a:pt x="26894" y="16553"/>
                  <a:pt x="5976" y="30499"/>
                  <a:pt x="0" y="22530"/>
                </a:cubicBezTo>
              </a:path>
            </a:pathLst>
          </a:cu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23"/>
          </a:p>
        </p:txBody>
      </p:sp>
    </p:spTree>
    <p:extLst>
      <p:ext uri="{BB962C8B-B14F-4D97-AF65-F5344CB8AC3E}">
        <p14:creationId xmlns:p14="http://schemas.microsoft.com/office/powerpoint/2010/main" val="218356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416402" y="2825982"/>
            <a:ext cx="3485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Century Gothic" panose="020B0502020202020204" pitchFamily="34" charset="0"/>
              </a:rPr>
              <a:t>GOLDEN BAMBOO AND RATTAN</a:t>
            </a:r>
          </a:p>
          <a:p>
            <a:pPr algn="r"/>
            <a:r>
              <a:rPr lang="en-US" sz="1200" dirty="0" smtClean="0">
                <a:latin typeface="Century Gothic" panose="020B0502020202020204" pitchFamily="34" charset="0"/>
              </a:rPr>
              <a:t>Located on the orang </a:t>
            </a:r>
            <a:r>
              <a:rPr lang="en-US" sz="1200" dirty="0" err="1" smtClean="0">
                <a:latin typeface="Century Gothic" panose="020B0502020202020204" pitchFamily="34" charset="0"/>
              </a:rPr>
              <a:t>asli</a:t>
            </a:r>
            <a:r>
              <a:rPr lang="en-US" sz="1200" dirty="0" smtClean="0">
                <a:latin typeface="Century Gothic" panose="020B0502020202020204" pitchFamily="34" charset="0"/>
              </a:rPr>
              <a:t> replica village</a:t>
            </a:r>
          </a:p>
          <a:p>
            <a:pPr algn="r"/>
            <a:endParaRPr lang="en-US" sz="1200" dirty="0" smtClean="0">
              <a:latin typeface="Century Gothic" panose="020B0502020202020204" pitchFamily="34" charset="0"/>
            </a:endParaRPr>
          </a:p>
          <a:p>
            <a:pPr algn="r"/>
            <a:r>
              <a:rPr lang="en-US" sz="1200" dirty="0" smtClean="0">
                <a:latin typeface="Century Gothic" panose="020B0502020202020204" pitchFamily="34" charset="0"/>
              </a:rPr>
              <a:t>Bamboo was flattened and used as a wall </a:t>
            </a:r>
          </a:p>
          <a:p>
            <a:pPr algn="r"/>
            <a:endParaRPr lang="en-US" sz="1200" dirty="0">
              <a:latin typeface="Century Gothic" panose="020B0502020202020204" pitchFamily="34" charset="0"/>
            </a:endParaRPr>
          </a:p>
          <a:p>
            <a:pPr algn="r"/>
            <a:r>
              <a:rPr lang="en-US" sz="1200" dirty="0" smtClean="0">
                <a:latin typeface="Century Gothic" panose="020B0502020202020204" pitchFamily="34" charset="0"/>
              </a:rPr>
              <a:t>Joined together with rattan and nails</a:t>
            </a:r>
          </a:p>
        </p:txBody>
      </p:sp>
      <p:pic>
        <p:nvPicPr>
          <p:cNvPr id="9" name="Picture 8" descr="MATERIALITY SITE PLA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9" y="795866"/>
            <a:ext cx="5063066" cy="39990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94109" y="4120581"/>
            <a:ext cx="180258" cy="180792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5171" y="226059"/>
            <a:ext cx="2417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entury Gothic" panose="020B0502020202020204" pitchFamily="34" charset="0"/>
              </a:rPr>
              <a:t>TANJUNG SATU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pic>
        <p:nvPicPr>
          <p:cNvPr id="2" name="Picture 1" descr="10542011_10204031408058033_1525928762090055534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74" y="897300"/>
            <a:ext cx="4499181" cy="189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5171" y="226059"/>
            <a:ext cx="3578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POETICS OF MATERIALS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meep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421"/>
            <a:ext cx="3851920" cy="51225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20072" y="123478"/>
            <a:ext cx="3578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entury Gothic" panose="020B0502020202020204" pitchFamily="34" charset="0"/>
              </a:rPr>
              <a:t>POETICS OF MATERIALS</a:t>
            </a:r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11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19475" y="4709583"/>
            <a:ext cx="1666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TRANSPARENCY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2" name="Picture 2" descr="https://fbcdn-sphotos-h-a.akamaihd.net/hphotos-ak-xpf1/v/t34.0-12/10370828_10204505965716481_3196767370545119688_n.jpg?oh=c9ebb88f456b2ce5e9c39b34ab40e693&amp;oe=5424CED5&amp;__gda__=1411704570_171e66c781fede51ba4136a8ed04e0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525"/>
            <a:ext cx="9272179" cy="520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5171" y="226059"/>
            <a:ext cx="3578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POETICS OF MATERIALS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12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55193" y="4709583"/>
            <a:ext cx="1335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EARTHINESS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5171" y="226059"/>
            <a:ext cx="3578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entury Gothic" panose="020B0502020202020204" pitchFamily="34" charset="0"/>
              </a:rPr>
              <a:t>POETICS OF MATERIALS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pic>
        <p:nvPicPr>
          <p:cNvPr id="4098" name="Picture 2" descr="https://fbcdn-sphotos-h-a.akamaihd.net/hphotos-ak-xpf1/v/t34.0-12/1236451_10204505958396298_8933326923628804942_n.jpg?oh=61e01039628a3cc5cffe9be0294925a4&amp;oe=5424DE24&amp;__gda__=1411773615_0b57eccd5156692a4cd91a4230f395c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492" y="-2057400"/>
            <a:ext cx="4744508" cy="815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18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70270" y="-20631"/>
            <a:ext cx="324697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POETICS OF MATERIALS</a:t>
            </a:r>
            <a:endParaRPr lang="en-US" sz="2500" dirty="0"/>
          </a:p>
        </p:txBody>
      </p:sp>
      <p:pic>
        <p:nvPicPr>
          <p:cNvPr id="2" name="Picture 1" descr="meep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503"/>
            <a:ext cx="9144000" cy="480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19475" y="4709583"/>
            <a:ext cx="1666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TRANSPARENCY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12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s://fbcdn-sphotos-h-a.akamaihd.net/hphotos-ak-xpf1/v/t34.0-12/10426324_10204505802752407_8477730659661794273_n.jpg?oh=003201ee3747adf8f674e139c0f96c65&amp;oe=5424E08C&amp;__gda__=1411708707_254bcbd51dfd736b850cab236af960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7827476" cy="775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51470"/>
            <a:ext cx="324697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</a:rPr>
              <a:t>POETICS OF MATERIALS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08955" y="4803998"/>
            <a:ext cx="1335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EARTHINESS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18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334" y="0"/>
            <a:ext cx="5654615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85927" y="62866"/>
            <a:ext cx="1137285" cy="302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32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0215" y="769205"/>
            <a:ext cx="6700786" cy="41120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MY" sz="11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MY" sz="1100" u="sng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MY" sz="1100" u="sng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MY" sz="1100" dirty="0">
              <a:latin typeface="Century Gothic" panose="020B0502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614490" y="273844"/>
            <a:ext cx="5841431" cy="37833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MY" sz="3000" spc="225" dirty="0">
                <a:latin typeface="Century Gothic" pitchFamily="34" charset="0"/>
                <a:ea typeface="+mj-ea"/>
                <a:cs typeface="+mj-cs"/>
              </a:rPr>
              <a:t>U</a:t>
            </a:r>
            <a:r>
              <a:rPr lang="en-MY" sz="3000" spc="225" dirty="0" smtClean="0">
                <a:latin typeface="Century Gothic" pitchFamily="34" charset="0"/>
                <a:ea typeface="+mj-ea"/>
                <a:cs typeface="+mj-cs"/>
              </a:rPr>
              <a:t>TILITIES </a:t>
            </a:r>
            <a:r>
              <a:rPr lang="en-MY" sz="2700" spc="225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&amp;</a:t>
            </a:r>
            <a:r>
              <a:rPr lang="en-MY" sz="3000" spc="225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en-MY" sz="3000" spc="225" dirty="0" smtClean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SERVICES</a:t>
            </a:r>
            <a:endParaRPr lang="en-MY" sz="3000" spc="225" dirty="0">
              <a:solidFill>
                <a:schemeClr val="bg2">
                  <a:lumMod val="25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71604" y="1031420"/>
            <a:ext cx="6700786" cy="411208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MY" sz="1500" spc="22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SUGGESTED SERVICES SOLUTIONS</a:t>
            </a:r>
          </a:p>
          <a:p>
            <a:pPr marL="0" indent="0">
              <a:buNone/>
            </a:pPr>
            <a:r>
              <a:rPr lang="en-MY" sz="1400" spc="225" dirty="0" smtClean="0">
                <a:latin typeface="Century Gothic" panose="020B0502020202020204" pitchFamily="34" charset="0"/>
              </a:rPr>
              <a:t>Sewage System</a:t>
            </a:r>
          </a:p>
          <a:p>
            <a:pPr marL="0" indent="0">
              <a:buNone/>
            </a:pPr>
            <a:r>
              <a:rPr lang="en-MY" sz="1400" dirty="0">
                <a:latin typeface="Century Gothic" pitchFamily="34" charset="0"/>
              </a:rPr>
              <a:t> </a:t>
            </a:r>
            <a:r>
              <a:rPr lang="en-MY" sz="1400" dirty="0" smtClean="0">
                <a:latin typeface="Century Gothic" pitchFamily="34" charset="0"/>
              </a:rPr>
              <a:t>    </a:t>
            </a:r>
            <a:r>
              <a:rPr lang="en-MY" sz="1200" dirty="0" smtClean="0">
                <a:latin typeface="Century Gothic" pitchFamily="34" charset="0"/>
              </a:rPr>
              <a:t>Scheme Constructed Wetland Sewage System </a:t>
            </a:r>
          </a:p>
          <a:p>
            <a:pPr marL="0" indent="0">
              <a:buNone/>
            </a:pPr>
            <a:endParaRPr lang="en-MY" sz="1400" u="sng" dirty="0" smtClean="0"/>
          </a:p>
          <a:p>
            <a:pPr marL="0" indent="0">
              <a:buNone/>
            </a:pPr>
            <a:endParaRPr lang="en-MY" sz="1400" u="sng" dirty="0" smtClean="0"/>
          </a:p>
          <a:p>
            <a:pPr marL="0" indent="0">
              <a:buNone/>
            </a:pPr>
            <a:endParaRPr lang="en-MY" sz="1400" dirty="0"/>
          </a:p>
        </p:txBody>
      </p:sp>
      <p:pic>
        <p:nvPicPr>
          <p:cNvPr id="6" name="Picture 2" descr="C:\Users\User\Desktop\Utility Suggesting\Final\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80" t="11194" r="15562" b="20813"/>
          <a:stretch/>
        </p:blipFill>
        <p:spPr bwMode="auto">
          <a:xfrm>
            <a:off x="2413743" y="1964493"/>
            <a:ext cx="5343353" cy="161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775056" y="3562877"/>
            <a:ext cx="1567005" cy="41466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00" dirty="0">
                <a:solidFill>
                  <a:schemeClr val="tx1"/>
                </a:solidFill>
                <a:latin typeface="Century Gothic" panose="020B0502020202020204" pitchFamily="34" charset="0"/>
              </a:rPr>
              <a:t>Pre &amp; </a:t>
            </a:r>
            <a:r>
              <a:rPr lang="en-GB" sz="11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Primary Treatment</a:t>
            </a:r>
            <a:endParaRPr lang="en-GB" sz="1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234903" y="3387323"/>
            <a:ext cx="1579092" cy="41819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Secondary Treatment</a:t>
            </a:r>
            <a:endParaRPr lang="en-GB" sz="1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6452589" y="3462290"/>
            <a:ext cx="1458162" cy="28960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00" dirty="0">
                <a:solidFill>
                  <a:schemeClr val="tx1"/>
                </a:solidFill>
                <a:latin typeface="Century Gothic" panose="020B0502020202020204" pitchFamily="34" charset="0"/>
              </a:rPr>
              <a:t>Reuse or Disposal </a:t>
            </a:r>
            <a:endParaRPr lang="en-GB" sz="11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52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Utility Suggesting\Final\Final_tag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24" y="1124130"/>
            <a:ext cx="3702889" cy="277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Utility Suggesting\Final\26987_Pflanzenklaeranlage_Bitterfel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024" y="1001204"/>
            <a:ext cx="3866791" cy="290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5528" y="3920602"/>
            <a:ext cx="3771900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MY" sz="1100" dirty="0" smtClean="0">
                <a:latin typeface="Century Gothic" pitchFamily="34" charset="0"/>
              </a:rPr>
              <a:t>SCHEME CONSTRUCTED WETLAND SEWAGE SYSTEM</a:t>
            </a:r>
            <a:r>
              <a:rPr lang="en-MY" sz="1100" dirty="0" smtClean="0"/>
              <a:t> </a:t>
            </a:r>
            <a:endParaRPr lang="en-MY" sz="1100" dirty="0"/>
          </a:p>
        </p:txBody>
      </p:sp>
    </p:spTree>
    <p:extLst>
      <p:ext uri="{BB962C8B-B14F-4D97-AF65-F5344CB8AC3E}">
        <p14:creationId xmlns:p14="http://schemas.microsoft.com/office/powerpoint/2010/main" val="49665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614490" y="273844"/>
            <a:ext cx="5841431" cy="37833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MY" sz="3000" spc="225" dirty="0">
                <a:latin typeface="Century Gothic" pitchFamily="34" charset="0"/>
              </a:rPr>
              <a:t>UTILITIES </a:t>
            </a:r>
            <a:r>
              <a:rPr lang="en-MY" sz="2700" spc="225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&amp;</a:t>
            </a:r>
            <a:r>
              <a:rPr lang="en-MY" sz="3000" spc="225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 SERVICES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643042" y="1071553"/>
            <a:ext cx="6830720" cy="426431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MY" sz="1400" spc="22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SUGGESTED SERVICES SOLUTIONS</a:t>
            </a:r>
          </a:p>
          <a:p>
            <a:pPr marL="0" indent="0">
              <a:buNone/>
            </a:pPr>
            <a:r>
              <a:rPr lang="en-MY" sz="1400" spc="225" dirty="0" smtClean="0">
                <a:latin typeface="Century Gothic" panose="020B0502020202020204" pitchFamily="34" charset="0"/>
              </a:rPr>
              <a:t>Electrical System</a:t>
            </a:r>
          </a:p>
          <a:p>
            <a:pPr marL="0" indent="0">
              <a:buNone/>
            </a:pPr>
            <a:r>
              <a:rPr lang="en-MY" sz="1100" dirty="0">
                <a:latin typeface="Century Gothic" pitchFamily="34" charset="0"/>
              </a:rPr>
              <a:t> </a:t>
            </a:r>
            <a:r>
              <a:rPr lang="en-MY" sz="1100" dirty="0" smtClean="0">
                <a:latin typeface="Century Gothic" pitchFamily="34" charset="0"/>
              </a:rPr>
              <a:t>    Build an alternative Power Substation in the site</a:t>
            </a:r>
          </a:p>
          <a:p>
            <a:pPr marL="0" indent="0">
              <a:buNone/>
            </a:pPr>
            <a:r>
              <a:rPr lang="en-MY" sz="1100" dirty="0" smtClean="0">
                <a:latin typeface="Century Gothic" pitchFamily="34" charset="0"/>
              </a:rPr>
              <a:t>     Draw electrical energy from the villa’s substation nearby</a:t>
            </a:r>
          </a:p>
          <a:p>
            <a:pPr marL="0" indent="0">
              <a:buNone/>
            </a:pPr>
            <a:r>
              <a:rPr lang="en-MY" sz="1100" dirty="0" smtClean="0">
                <a:latin typeface="Century Gothic" pitchFamily="34" charset="0"/>
              </a:rPr>
              <a:t>     Biogas as an Alternative Energy Source</a:t>
            </a:r>
          </a:p>
          <a:p>
            <a:pPr marL="0" indent="0">
              <a:buNone/>
            </a:pPr>
            <a:endParaRPr lang="en-MY" sz="1400" u="sng" dirty="0" smtClean="0"/>
          </a:p>
          <a:p>
            <a:pPr marL="0" indent="0">
              <a:buNone/>
            </a:pPr>
            <a:endParaRPr lang="en-MY" sz="1400" u="sng" dirty="0" smtClean="0"/>
          </a:p>
          <a:p>
            <a:pPr marL="0" indent="0">
              <a:buNone/>
            </a:pPr>
            <a:endParaRPr lang="en-MY" sz="1400" dirty="0"/>
          </a:p>
        </p:txBody>
      </p:sp>
      <p:pic>
        <p:nvPicPr>
          <p:cNvPr id="10" name="Picture 4" descr="C:\Users\User\Desktop\Utility Suggesting\Final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73" t="13166" r="5592" b="10125"/>
          <a:stretch/>
        </p:blipFill>
        <p:spPr bwMode="auto">
          <a:xfrm>
            <a:off x="2000234" y="2582941"/>
            <a:ext cx="4488653" cy="117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33496" y="3791286"/>
            <a:ext cx="928148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MY" sz="1100" dirty="0" smtClean="0">
                <a:latin typeface="Century Gothic" panose="020B0502020202020204" pitchFamily="34" charset="0"/>
              </a:rPr>
              <a:t>Organic Waste</a:t>
            </a:r>
            <a:endParaRPr lang="en-MY" sz="11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14678" y="3583073"/>
            <a:ext cx="1369444" cy="40780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GB" sz="1100" dirty="0">
                <a:latin typeface="Century Gothic" panose="020B0502020202020204" pitchFamily="34" charset="0"/>
              </a:rPr>
              <a:t>Anaerobic </a:t>
            </a:r>
            <a:r>
              <a:rPr lang="en-GB" sz="1100" dirty="0" smtClean="0">
                <a:latin typeface="Century Gothic" panose="020B0502020202020204" pitchFamily="34" charset="0"/>
              </a:rPr>
              <a:t>Digester</a:t>
            </a:r>
            <a:endParaRPr lang="en-GB" sz="1100" dirty="0">
              <a:latin typeface="Century Gothic" panose="020B0502020202020204" pitchFamily="34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4214810" y="3511636"/>
            <a:ext cx="1458162" cy="148898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>
                <a:solidFill>
                  <a:schemeClr val="tx1"/>
                </a:solidFill>
                <a:latin typeface="Century Gothic" panose="020B0502020202020204" pitchFamily="34" charset="0"/>
              </a:rPr>
              <a:t>Gas Engine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5786446" y="3654512"/>
            <a:ext cx="1080120" cy="148898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>
                <a:solidFill>
                  <a:schemeClr val="tx1"/>
                </a:solidFill>
                <a:latin typeface="Century Gothic" panose="020B0502020202020204" pitchFamily="34" charset="0"/>
              </a:rPr>
              <a:t>Electricity </a:t>
            </a:r>
          </a:p>
          <a:p>
            <a:r>
              <a:rPr lang="en-GB" sz="1100" dirty="0">
                <a:solidFill>
                  <a:schemeClr val="tx1"/>
                </a:solidFill>
                <a:latin typeface="Century Gothic" panose="020B0502020202020204" pitchFamily="34" charset="0"/>
              </a:rPr>
              <a:t>&amp; Heat</a:t>
            </a:r>
          </a:p>
        </p:txBody>
      </p:sp>
    </p:spTree>
    <p:extLst>
      <p:ext uri="{BB962C8B-B14F-4D97-AF65-F5344CB8AC3E}">
        <p14:creationId xmlns:p14="http://schemas.microsoft.com/office/powerpoint/2010/main" val="221800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cott\Desktop\Site Pl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V="1">
            <a:off x="857224" y="285734"/>
            <a:ext cx="1285884" cy="71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7786710" y="3643320"/>
            <a:ext cx="857256" cy="142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0034" y="428610"/>
            <a:ext cx="2119741" cy="292366"/>
          </a:xfrm>
          <a:prstGeom prst="rect">
            <a:avLst/>
          </a:prstGeom>
          <a:noFill/>
        </p:spPr>
        <p:txBody>
          <a:bodyPr wrap="square" lIns="91416" tIns="45709" rIns="91416" bIns="45709" rtlCol="0">
            <a:spAutoFit/>
          </a:bodyPr>
          <a:lstStyle/>
          <a:p>
            <a:pPr algn="ctr"/>
            <a:r>
              <a:rPr lang="en-MY" sz="1300" dirty="0">
                <a:latin typeface="Century Gothic" pitchFamily="34" charset="0"/>
                <a:cs typeface="Times New Roman" panose="02020603050405020304" pitchFamily="18" charset="0"/>
              </a:rPr>
              <a:t>From </a:t>
            </a:r>
            <a:r>
              <a:rPr lang="en-MY" sz="1300" dirty="0" err="1" smtClean="0">
                <a:latin typeface="Century Gothic" pitchFamily="34" charset="0"/>
                <a:cs typeface="Times New Roman" panose="02020603050405020304" pitchFamily="18" charset="0"/>
              </a:rPr>
              <a:t>Gerik</a:t>
            </a:r>
            <a:endParaRPr lang="en-MY" sz="1300" dirty="0">
              <a:latin typeface="Century Gothic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Utility Suggesting\Final\methane-digester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001" y="616208"/>
            <a:ext cx="2272515" cy="379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Utility Suggesting\Final\digester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017" y="616207"/>
            <a:ext cx="2745614" cy="379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36004" y="4411542"/>
            <a:ext cx="2794676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MY" sz="1100" dirty="0">
                <a:latin typeface="Century Gothic" pitchFamily="34" charset="0"/>
              </a:rPr>
              <a:t>Biogas as an Alternative Energy Source</a:t>
            </a:r>
          </a:p>
        </p:txBody>
      </p:sp>
    </p:spTree>
    <p:extLst>
      <p:ext uri="{BB962C8B-B14F-4D97-AF65-F5344CB8AC3E}">
        <p14:creationId xmlns:p14="http://schemas.microsoft.com/office/powerpoint/2010/main" val="293659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2179" y="1285867"/>
            <a:ext cx="6700786" cy="41120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MY" sz="11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MY" sz="1100" u="sng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MY" sz="1100" u="sng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MY" sz="1100" dirty="0">
              <a:latin typeface="Century Gothic" panose="020B0502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00168" y="285735"/>
            <a:ext cx="5841431" cy="37833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MY" sz="3000" spc="225" dirty="0">
                <a:latin typeface="Century Gothic" pitchFamily="34" charset="0"/>
              </a:rPr>
              <a:t>UTILITIES &amp; SERVICES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643042" y="1031420"/>
            <a:ext cx="6700786" cy="411208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MY" sz="1400" spc="22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SUGGESTED SERVICES SOLUTIONS</a:t>
            </a:r>
          </a:p>
          <a:p>
            <a:pPr marL="0" indent="0">
              <a:buNone/>
            </a:pPr>
            <a:r>
              <a:rPr lang="en-MY" sz="1400" spc="225" dirty="0" smtClean="0">
                <a:latin typeface="Century Gothic" panose="020B0502020202020204" pitchFamily="34" charset="0"/>
              </a:rPr>
              <a:t>Water System</a:t>
            </a:r>
          </a:p>
          <a:p>
            <a:pPr marL="0" indent="0">
              <a:buNone/>
            </a:pPr>
            <a:r>
              <a:rPr lang="en-MY" sz="1200" dirty="0" smtClean="0">
                <a:latin typeface="Century Gothic" pitchFamily="34" charset="0"/>
              </a:rPr>
              <a:t>Rainwater Harvesting</a:t>
            </a:r>
          </a:p>
          <a:p>
            <a:pPr marL="0" indent="0">
              <a:buNone/>
            </a:pPr>
            <a:endParaRPr lang="en-MY" sz="1400" u="sng" dirty="0" smtClean="0"/>
          </a:p>
          <a:p>
            <a:pPr marL="0" indent="0">
              <a:buNone/>
            </a:pPr>
            <a:endParaRPr lang="en-MY" sz="1400" u="sng" dirty="0" smtClean="0"/>
          </a:p>
          <a:p>
            <a:pPr marL="0" indent="0">
              <a:buNone/>
            </a:pPr>
            <a:endParaRPr lang="en-MY" sz="1400" dirty="0"/>
          </a:p>
        </p:txBody>
      </p:sp>
      <p:pic>
        <p:nvPicPr>
          <p:cNvPr id="10" name="Picture 9" descr="C:\Users\User\Desktop\Utility Suggesting\Final\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2" t="11923" r="3427" b="14218"/>
          <a:stretch/>
        </p:blipFill>
        <p:spPr bwMode="auto">
          <a:xfrm>
            <a:off x="2318024" y="2281961"/>
            <a:ext cx="5350820" cy="141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1030322" y="2883283"/>
            <a:ext cx="1374186" cy="24885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>
                <a:solidFill>
                  <a:schemeClr val="tx1"/>
                </a:solidFill>
                <a:latin typeface="Century Gothic" panose="020B0502020202020204" pitchFamily="34" charset="0"/>
              </a:rPr>
              <a:t>Catchment</a:t>
            </a:r>
          </a:p>
          <a:p>
            <a:endParaRPr lang="en-GB" sz="1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3569242" y="3416102"/>
            <a:ext cx="1374186" cy="198184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>
                <a:solidFill>
                  <a:schemeClr val="tx1"/>
                </a:solidFill>
                <a:latin typeface="Century Gothic" panose="020B0502020202020204" pitchFamily="34" charset="0"/>
              </a:rPr>
              <a:t>Storage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5124173" y="3416102"/>
            <a:ext cx="1374186" cy="198184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>
                <a:solidFill>
                  <a:schemeClr val="tx1"/>
                </a:solidFill>
                <a:latin typeface="Century Gothic" panose="020B0502020202020204" pitchFamily="34" charset="0"/>
              </a:rPr>
              <a:t>Filtration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6643702" y="3714758"/>
            <a:ext cx="1350150" cy="198184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>
                <a:solidFill>
                  <a:schemeClr val="tx1"/>
                </a:solidFill>
                <a:latin typeface="Century Gothic" panose="020B0502020202020204" pitchFamily="34" charset="0"/>
              </a:rPr>
              <a:t>Irrigation &amp; Cleaning Purposes</a:t>
            </a:r>
          </a:p>
        </p:txBody>
      </p:sp>
    </p:spTree>
    <p:extLst>
      <p:ext uri="{BB962C8B-B14F-4D97-AF65-F5344CB8AC3E}">
        <p14:creationId xmlns:p14="http://schemas.microsoft.com/office/powerpoint/2010/main" val="120051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Utility Suggesting\Final\steelTankNCSU_B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55900"/>
            <a:ext cx="3287877" cy="246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Utility Suggesting\Final\water_tanks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376" y="1365130"/>
            <a:ext cx="3292171" cy="246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12104" y="3822644"/>
            <a:ext cx="1584408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MY" sz="1100" dirty="0">
                <a:latin typeface="Century Gothic" pitchFamily="34" charset="0"/>
              </a:rPr>
              <a:t>Rainwater Harvesting</a:t>
            </a:r>
          </a:p>
        </p:txBody>
      </p:sp>
    </p:spTree>
    <p:extLst>
      <p:ext uri="{BB962C8B-B14F-4D97-AF65-F5344CB8AC3E}">
        <p14:creationId xmlns:p14="http://schemas.microsoft.com/office/powerpoint/2010/main" val="154796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2331</Words>
  <Application>Microsoft Office PowerPoint</Application>
  <PresentationFormat>On-screen Show (16:9)</PresentationFormat>
  <Paragraphs>640</Paragraphs>
  <Slides>92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101" baseType="lpstr">
      <vt:lpstr>MS PGothic</vt:lpstr>
      <vt:lpstr>SimSun</vt:lpstr>
      <vt:lpstr>SimSun</vt:lpstr>
      <vt:lpstr>Arial</vt:lpstr>
      <vt:lpstr>Calibri</vt:lpstr>
      <vt:lpstr>Calibri Light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SOCIAL  &amp; CULTURAL ACTIVITY</vt:lpstr>
      <vt:lpstr>PowerPoint Presentation</vt:lpstr>
      <vt:lpstr>PowerPoint Presentation</vt:lpstr>
      <vt:lpstr>PowerPoint Presentation</vt:lpstr>
      <vt:lpstr>DO’S &amp;DONT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SENSORY</vt:lpstr>
      <vt:lpstr>       MACRO SENSORY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Scott Soe</dc:creator>
  <cp:lastModifiedBy>Charlene Chan</cp:lastModifiedBy>
  <cp:revision>8</cp:revision>
  <dcterms:created xsi:type="dcterms:W3CDTF">2014-09-24T18:59:17Z</dcterms:created>
  <dcterms:modified xsi:type="dcterms:W3CDTF">2014-09-25T18:22:10Z</dcterms:modified>
</cp:coreProperties>
</file>